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4"/>
  </p:notesMasterIdLst>
  <p:sldIdLst>
    <p:sldId id="267" r:id="rId2"/>
    <p:sldId id="256" r:id="rId3"/>
    <p:sldId id="257" r:id="rId4"/>
    <p:sldId id="258" r:id="rId5"/>
    <p:sldId id="259" r:id="rId6"/>
    <p:sldId id="264" r:id="rId7"/>
    <p:sldId id="266" r:id="rId8"/>
    <p:sldId id="262" r:id="rId9"/>
    <p:sldId id="263" r:id="rId10"/>
    <p:sldId id="265" r:id="rId11"/>
    <p:sldId id="359" r:id="rId12"/>
    <p:sldId id="349" r:id="rId13"/>
    <p:sldId id="350" r:id="rId14"/>
    <p:sldId id="351" r:id="rId15"/>
    <p:sldId id="352" r:id="rId16"/>
    <p:sldId id="353" r:id="rId17"/>
    <p:sldId id="354" r:id="rId18"/>
    <p:sldId id="355" r:id="rId19"/>
    <p:sldId id="356" r:id="rId20"/>
    <p:sldId id="357" r:id="rId21"/>
    <p:sldId id="358" r:id="rId22"/>
    <p:sldId id="268" r:id="rId23"/>
    <p:sldId id="269" r:id="rId24"/>
    <p:sldId id="271" r:id="rId25"/>
    <p:sldId id="272" r:id="rId26"/>
    <p:sldId id="274" r:id="rId27"/>
    <p:sldId id="275" r:id="rId28"/>
    <p:sldId id="276" r:id="rId29"/>
    <p:sldId id="277" r:id="rId30"/>
    <p:sldId id="285" r:id="rId31"/>
    <p:sldId id="282" r:id="rId32"/>
    <p:sldId id="283" r:id="rId33"/>
    <p:sldId id="284" r:id="rId34"/>
    <p:sldId id="279" r:id="rId35"/>
    <p:sldId id="286" r:id="rId36"/>
    <p:sldId id="290" r:id="rId37"/>
    <p:sldId id="291" r:id="rId38"/>
    <p:sldId id="292" r:id="rId39"/>
    <p:sldId id="313" r:id="rId40"/>
    <p:sldId id="289" r:id="rId41"/>
    <p:sldId id="288" r:id="rId42"/>
    <p:sldId id="312" r:id="rId43"/>
    <p:sldId id="377"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01" r:id="rId61"/>
    <p:sldId id="294" r:id="rId62"/>
    <p:sldId id="295" r:id="rId63"/>
    <p:sldId id="296" r:id="rId64"/>
    <p:sldId id="297" r:id="rId65"/>
    <p:sldId id="298" r:id="rId66"/>
    <p:sldId id="299" r:id="rId67"/>
    <p:sldId id="300" r:id="rId68"/>
    <p:sldId id="311" r:id="rId69"/>
    <p:sldId id="303" r:id="rId70"/>
    <p:sldId id="304" r:id="rId71"/>
    <p:sldId id="305" r:id="rId72"/>
    <p:sldId id="306" r:id="rId73"/>
    <p:sldId id="307" r:id="rId74"/>
    <p:sldId id="308" r:id="rId75"/>
    <p:sldId id="309" r:id="rId76"/>
    <p:sldId id="339" r:id="rId77"/>
    <p:sldId id="316" r:id="rId78"/>
    <p:sldId id="317" r:id="rId79"/>
    <p:sldId id="318" r:id="rId80"/>
    <p:sldId id="319" r:id="rId81"/>
    <p:sldId id="320" r:id="rId82"/>
    <p:sldId id="321" r:id="rId83"/>
    <p:sldId id="322" r:id="rId84"/>
    <p:sldId id="340" r:id="rId85"/>
    <p:sldId id="324" r:id="rId86"/>
    <p:sldId id="341" r:id="rId87"/>
    <p:sldId id="331" r:id="rId88"/>
    <p:sldId id="332" r:id="rId89"/>
    <p:sldId id="333" r:id="rId90"/>
    <p:sldId id="334" r:id="rId91"/>
    <p:sldId id="335" r:id="rId92"/>
    <p:sldId id="336" r:id="rId93"/>
    <p:sldId id="337" r:id="rId94"/>
    <p:sldId id="338" r:id="rId95"/>
    <p:sldId id="314" r:id="rId96"/>
    <p:sldId id="310" r:id="rId97"/>
    <p:sldId id="342" r:id="rId98"/>
    <p:sldId id="343" r:id="rId99"/>
    <p:sldId id="344" r:id="rId100"/>
    <p:sldId id="345" r:id="rId101"/>
    <p:sldId id="346" r:id="rId102"/>
    <p:sldId id="34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74B0D-3420-4E8D-AC43-CCBA29470CBD}"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2D6923F1-2526-4E6A-BCBA-03D90D7D26CC}">
      <dgm:prSet phldrT="[Text]" phldr="1"/>
      <dgm:spPr/>
      <dgm:t>
        <a:bodyPr/>
        <a:lstStyle/>
        <a:p>
          <a:endParaRPr lang="en-US" dirty="0"/>
        </a:p>
      </dgm:t>
    </dgm:pt>
    <dgm:pt modelId="{A4976B7D-26A1-4F68-B3F4-8F1B9417397C}" type="parTrans" cxnId="{BDD0AFC6-8095-4B95-A0F3-90AC179F3B72}">
      <dgm:prSet/>
      <dgm:spPr/>
      <dgm:t>
        <a:bodyPr/>
        <a:lstStyle/>
        <a:p>
          <a:endParaRPr lang="en-US"/>
        </a:p>
      </dgm:t>
    </dgm:pt>
    <dgm:pt modelId="{35DBF72F-450F-4F17-8E17-12BC35AB6BE8}" type="sibTrans" cxnId="{BDD0AFC6-8095-4B95-A0F3-90AC179F3B72}">
      <dgm:prSet/>
      <dgm:spPr/>
      <dgm:t>
        <a:bodyPr/>
        <a:lstStyle/>
        <a:p>
          <a:endParaRPr lang="en-US"/>
        </a:p>
      </dgm:t>
    </dgm:pt>
    <dgm:pt modelId="{99BB9B3D-DE8D-4B08-A65A-EDF09550CFF7}">
      <dgm:prSet phldrT="[Text]" phldr="1"/>
      <dgm:spPr/>
      <dgm:t>
        <a:bodyPr/>
        <a:lstStyle/>
        <a:p>
          <a:endParaRPr lang="en-US" dirty="0"/>
        </a:p>
      </dgm:t>
    </dgm:pt>
    <dgm:pt modelId="{4FA1168E-9689-422C-ADC4-E65020E78C24}" type="parTrans" cxnId="{AF03F023-0DAD-4B38-A4BD-D1466C51F743}">
      <dgm:prSet/>
      <dgm:spPr/>
      <dgm:t>
        <a:bodyPr/>
        <a:lstStyle/>
        <a:p>
          <a:endParaRPr lang="en-US"/>
        </a:p>
      </dgm:t>
    </dgm:pt>
    <dgm:pt modelId="{6B933E66-E4BD-44B3-AF6C-BB386E2DEE11}" type="sibTrans" cxnId="{AF03F023-0DAD-4B38-A4BD-D1466C51F743}">
      <dgm:prSet/>
      <dgm:spPr/>
      <dgm:t>
        <a:bodyPr/>
        <a:lstStyle/>
        <a:p>
          <a:endParaRPr lang="en-US"/>
        </a:p>
      </dgm:t>
    </dgm:pt>
    <dgm:pt modelId="{76A479FE-A4C8-4B3A-8512-17AD5F2E29A0}">
      <dgm:prSet phldrT="[Text]" phldr="1"/>
      <dgm:spPr/>
      <dgm:t>
        <a:bodyPr/>
        <a:lstStyle/>
        <a:p>
          <a:endParaRPr lang="en-US" dirty="0"/>
        </a:p>
      </dgm:t>
    </dgm:pt>
    <dgm:pt modelId="{31A43EE4-83E0-4A90-ADA1-362520CD2977}" type="parTrans" cxnId="{700F4C09-7347-476E-BF8B-10E2E0A2DF75}">
      <dgm:prSet/>
      <dgm:spPr/>
      <dgm:t>
        <a:bodyPr/>
        <a:lstStyle/>
        <a:p>
          <a:endParaRPr lang="en-US"/>
        </a:p>
      </dgm:t>
    </dgm:pt>
    <dgm:pt modelId="{C236A50D-D1FD-4EA6-90AA-550CDDAF7A7A}" type="sibTrans" cxnId="{700F4C09-7347-476E-BF8B-10E2E0A2DF75}">
      <dgm:prSet/>
      <dgm:spPr/>
      <dgm:t>
        <a:bodyPr/>
        <a:lstStyle/>
        <a:p>
          <a:endParaRPr lang="en-US"/>
        </a:p>
      </dgm:t>
    </dgm:pt>
    <dgm:pt modelId="{6914E2E9-89AA-43A6-9920-DC32FA00C097}">
      <dgm:prSet phldrT="[Text]" phldr="1"/>
      <dgm:spPr/>
      <dgm:t>
        <a:bodyPr/>
        <a:lstStyle/>
        <a:p>
          <a:endParaRPr lang="en-US" dirty="0"/>
        </a:p>
      </dgm:t>
    </dgm:pt>
    <dgm:pt modelId="{126D8DE1-B51E-45FE-8461-9EF851563AD2}" type="parTrans" cxnId="{B42BB681-27C8-47B8-80E6-5F88871AE287}">
      <dgm:prSet/>
      <dgm:spPr/>
      <dgm:t>
        <a:bodyPr/>
        <a:lstStyle/>
        <a:p>
          <a:endParaRPr lang="en-US"/>
        </a:p>
      </dgm:t>
    </dgm:pt>
    <dgm:pt modelId="{52EDE86E-E6A5-4EC3-94C8-2E7F2C753F7D}" type="sibTrans" cxnId="{B42BB681-27C8-47B8-80E6-5F88871AE287}">
      <dgm:prSet/>
      <dgm:spPr/>
      <dgm:t>
        <a:bodyPr/>
        <a:lstStyle/>
        <a:p>
          <a:endParaRPr lang="en-US"/>
        </a:p>
      </dgm:t>
    </dgm:pt>
    <dgm:pt modelId="{F449D3E3-62ED-4305-8559-B21EC3DACB05}">
      <dgm:prSet phldrT="[Text]" phldr="1"/>
      <dgm:spPr/>
      <dgm:t>
        <a:bodyPr/>
        <a:lstStyle/>
        <a:p>
          <a:endParaRPr lang="en-US" dirty="0"/>
        </a:p>
      </dgm:t>
    </dgm:pt>
    <dgm:pt modelId="{0A4DA565-AC64-46F7-AEA9-8FE02CD7E68B}" type="parTrans" cxnId="{8A7A14CC-74AA-47BC-9FFA-A6387CD6B415}">
      <dgm:prSet/>
      <dgm:spPr/>
      <dgm:t>
        <a:bodyPr/>
        <a:lstStyle/>
        <a:p>
          <a:endParaRPr lang="en-US"/>
        </a:p>
      </dgm:t>
    </dgm:pt>
    <dgm:pt modelId="{8DAE7A80-E661-40EB-AE78-ADFDDC68CE52}" type="sibTrans" cxnId="{8A7A14CC-74AA-47BC-9FFA-A6387CD6B415}">
      <dgm:prSet/>
      <dgm:spPr/>
      <dgm:t>
        <a:bodyPr/>
        <a:lstStyle/>
        <a:p>
          <a:endParaRPr lang="en-US"/>
        </a:p>
      </dgm:t>
    </dgm:pt>
    <dgm:pt modelId="{5DDF4F1C-EBF5-46D2-89AC-8E8D605A4C21}" type="pres">
      <dgm:prSet presAssocID="{5CF74B0D-3420-4E8D-AC43-CCBA29470CBD}" presName="diagram" presStyleCnt="0">
        <dgm:presLayoutVars>
          <dgm:dir/>
          <dgm:resizeHandles val="exact"/>
        </dgm:presLayoutVars>
      </dgm:prSet>
      <dgm:spPr/>
      <dgm:t>
        <a:bodyPr/>
        <a:lstStyle/>
        <a:p>
          <a:endParaRPr lang="en-US"/>
        </a:p>
      </dgm:t>
    </dgm:pt>
    <dgm:pt modelId="{F997FF1D-B57F-42F7-A20C-18C1829D5CE1}" type="pres">
      <dgm:prSet presAssocID="{2D6923F1-2526-4E6A-BCBA-03D90D7D26CC}" presName="node" presStyleLbl="node1" presStyleIdx="0" presStyleCnt="5">
        <dgm:presLayoutVars>
          <dgm:bulletEnabled val="1"/>
        </dgm:presLayoutVars>
      </dgm:prSet>
      <dgm:spPr/>
      <dgm:t>
        <a:bodyPr/>
        <a:lstStyle/>
        <a:p>
          <a:endParaRPr lang="en-US"/>
        </a:p>
      </dgm:t>
    </dgm:pt>
    <dgm:pt modelId="{12767812-7C6C-4C01-B485-2E5D11305D16}" type="pres">
      <dgm:prSet presAssocID="{35DBF72F-450F-4F17-8E17-12BC35AB6BE8}" presName="sibTrans" presStyleCnt="0"/>
      <dgm:spPr/>
    </dgm:pt>
    <dgm:pt modelId="{A7D6FDBE-8340-41F5-A03F-640C1117FF8A}" type="pres">
      <dgm:prSet presAssocID="{99BB9B3D-DE8D-4B08-A65A-EDF09550CFF7}" presName="node" presStyleLbl="node1" presStyleIdx="1" presStyleCnt="5">
        <dgm:presLayoutVars>
          <dgm:bulletEnabled val="1"/>
        </dgm:presLayoutVars>
      </dgm:prSet>
      <dgm:spPr/>
      <dgm:t>
        <a:bodyPr/>
        <a:lstStyle/>
        <a:p>
          <a:endParaRPr lang="en-US"/>
        </a:p>
      </dgm:t>
    </dgm:pt>
    <dgm:pt modelId="{7849CCDB-4A26-4B18-87C5-52DF9612E8BA}" type="pres">
      <dgm:prSet presAssocID="{6B933E66-E4BD-44B3-AF6C-BB386E2DEE11}" presName="sibTrans" presStyleCnt="0"/>
      <dgm:spPr/>
    </dgm:pt>
    <dgm:pt modelId="{CACF6316-A549-448B-9CF7-BC13FC1D1E5E}" type="pres">
      <dgm:prSet presAssocID="{76A479FE-A4C8-4B3A-8512-17AD5F2E29A0}" presName="node" presStyleLbl="node1" presStyleIdx="2" presStyleCnt="5">
        <dgm:presLayoutVars>
          <dgm:bulletEnabled val="1"/>
        </dgm:presLayoutVars>
      </dgm:prSet>
      <dgm:spPr/>
      <dgm:t>
        <a:bodyPr/>
        <a:lstStyle/>
        <a:p>
          <a:endParaRPr lang="en-US"/>
        </a:p>
      </dgm:t>
    </dgm:pt>
    <dgm:pt modelId="{80741208-EEFC-437D-B7EC-DE68316B3A6C}" type="pres">
      <dgm:prSet presAssocID="{C236A50D-D1FD-4EA6-90AA-550CDDAF7A7A}" presName="sibTrans" presStyleCnt="0"/>
      <dgm:spPr/>
    </dgm:pt>
    <dgm:pt modelId="{1598CCC0-87D1-4E2C-B6A4-04AE00767A15}" type="pres">
      <dgm:prSet presAssocID="{6914E2E9-89AA-43A6-9920-DC32FA00C097}" presName="node" presStyleLbl="node1" presStyleIdx="3" presStyleCnt="5">
        <dgm:presLayoutVars>
          <dgm:bulletEnabled val="1"/>
        </dgm:presLayoutVars>
      </dgm:prSet>
      <dgm:spPr/>
      <dgm:t>
        <a:bodyPr/>
        <a:lstStyle/>
        <a:p>
          <a:endParaRPr lang="en-US"/>
        </a:p>
      </dgm:t>
    </dgm:pt>
    <dgm:pt modelId="{527C903B-6C6F-4C7C-9979-356F3389BAFB}" type="pres">
      <dgm:prSet presAssocID="{52EDE86E-E6A5-4EC3-94C8-2E7F2C753F7D}" presName="sibTrans" presStyleCnt="0"/>
      <dgm:spPr/>
    </dgm:pt>
    <dgm:pt modelId="{1B8F9188-516A-47CD-BE78-30A574C0E788}" type="pres">
      <dgm:prSet presAssocID="{F449D3E3-62ED-4305-8559-B21EC3DACB05}" presName="node" presStyleLbl="node1" presStyleIdx="4" presStyleCnt="5">
        <dgm:presLayoutVars>
          <dgm:bulletEnabled val="1"/>
        </dgm:presLayoutVars>
      </dgm:prSet>
      <dgm:spPr/>
      <dgm:t>
        <a:bodyPr/>
        <a:lstStyle/>
        <a:p>
          <a:endParaRPr lang="en-US"/>
        </a:p>
      </dgm:t>
    </dgm:pt>
  </dgm:ptLst>
  <dgm:cxnLst>
    <dgm:cxn modelId="{C63B7CA8-1630-435B-ABC4-E8BA05201FB3}" type="presOf" srcId="{5CF74B0D-3420-4E8D-AC43-CCBA29470CBD}" destId="{5DDF4F1C-EBF5-46D2-89AC-8E8D605A4C21}" srcOrd="0" destOrd="0" presId="urn:microsoft.com/office/officeart/2005/8/layout/default"/>
    <dgm:cxn modelId="{110430D4-457C-4C29-8DDE-68DB21CCA692}" type="presOf" srcId="{F449D3E3-62ED-4305-8559-B21EC3DACB05}" destId="{1B8F9188-516A-47CD-BE78-30A574C0E788}" srcOrd="0" destOrd="0" presId="urn:microsoft.com/office/officeart/2005/8/layout/default"/>
    <dgm:cxn modelId="{6BEA83F9-E8AF-485C-8895-8E0F894A0A3D}" type="presOf" srcId="{99BB9B3D-DE8D-4B08-A65A-EDF09550CFF7}" destId="{A7D6FDBE-8340-41F5-A03F-640C1117FF8A}" srcOrd="0" destOrd="0" presId="urn:microsoft.com/office/officeart/2005/8/layout/default"/>
    <dgm:cxn modelId="{8A7A14CC-74AA-47BC-9FFA-A6387CD6B415}" srcId="{5CF74B0D-3420-4E8D-AC43-CCBA29470CBD}" destId="{F449D3E3-62ED-4305-8559-B21EC3DACB05}" srcOrd="4" destOrd="0" parTransId="{0A4DA565-AC64-46F7-AEA9-8FE02CD7E68B}" sibTransId="{8DAE7A80-E661-40EB-AE78-ADFDDC68CE52}"/>
    <dgm:cxn modelId="{AF03F023-0DAD-4B38-A4BD-D1466C51F743}" srcId="{5CF74B0D-3420-4E8D-AC43-CCBA29470CBD}" destId="{99BB9B3D-DE8D-4B08-A65A-EDF09550CFF7}" srcOrd="1" destOrd="0" parTransId="{4FA1168E-9689-422C-ADC4-E65020E78C24}" sibTransId="{6B933E66-E4BD-44B3-AF6C-BB386E2DEE11}"/>
    <dgm:cxn modelId="{03957D35-3F99-4DCF-90B4-7EC079291136}" type="presOf" srcId="{76A479FE-A4C8-4B3A-8512-17AD5F2E29A0}" destId="{CACF6316-A549-448B-9CF7-BC13FC1D1E5E}" srcOrd="0" destOrd="0" presId="urn:microsoft.com/office/officeart/2005/8/layout/default"/>
    <dgm:cxn modelId="{B42BB681-27C8-47B8-80E6-5F88871AE287}" srcId="{5CF74B0D-3420-4E8D-AC43-CCBA29470CBD}" destId="{6914E2E9-89AA-43A6-9920-DC32FA00C097}" srcOrd="3" destOrd="0" parTransId="{126D8DE1-B51E-45FE-8461-9EF851563AD2}" sibTransId="{52EDE86E-E6A5-4EC3-94C8-2E7F2C753F7D}"/>
    <dgm:cxn modelId="{700F4C09-7347-476E-BF8B-10E2E0A2DF75}" srcId="{5CF74B0D-3420-4E8D-AC43-CCBA29470CBD}" destId="{76A479FE-A4C8-4B3A-8512-17AD5F2E29A0}" srcOrd="2" destOrd="0" parTransId="{31A43EE4-83E0-4A90-ADA1-362520CD2977}" sibTransId="{C236A50D-D1FD-4EA6-90AA-550CDDAF7A7A}"/>
    <dgm:cxn modelId="{473BF7CF-64DD-416A-8821-B91596865E01}" type="presOf" srcId="{2D6923F1-2526-4E6A-BCBA-03D90D7D26CC}" destId="{F997FF1D-B57F-42F7-A20C-18C1829D5CE1}" srcOrd="0" destOrd="0" presId="urn:microsoft.com/office/officeart/2005/8/layout/default"/>
    <dgm:cxn modelId="{BDD0AFC6-8095-4B95-A0F3-90AC179F3B72}" srcId="{5CF74B0D-3420-4E8D-AC43-CCBA29470CBD}" destId="{2D6923F1-2526-4E6A-BCBA-03D90D7D26CC}" srcOrd="0" destOrd="0" parTransId="{A4976B7D-26A1-4F68-B3F4-8F1B9417397C}" sibTransId="{35DBF72F-450F-4F17-8E17-12BC35AB6BE8}"/>
    <dgm:cxn modelId="{FCA2DC29-6BE4-40ED-B01C-CEA1C21AB7C2}" type="presOf" srcId="{6914E2E9-89AA-43A6-9920-DC32FA00C097}" destId="{1598CCC0-87D1-4E2C-B6A4-04AE00767A15}" srcOrd="0" destOrd="0" presId="urn:microsoft.com/office/officeart/2005/8/layout/default"/>
    <dgm:cxn modelId="{9C392503-BBC1-4083-995A-E4AFADD978B5}" type="presParOf" srcId="{5DDF4F1C-EBF5-46D2-89AC-8E8D605A4C21}" destId="{F997FF1D-B57F-42F7-A20C-18C1829D5CE1}" srcOrd="0" destOrd="0" presId="urn:microsoft.com/office/officeart/2005/8/layout/default"/>
    <dgm:cxn modelId="{5B630133-CA05-496D-9765-424B26E549F1}" type="presParOf" srcId="{5DDF4F1C-EBF5-46D2-89AC-8E8D605A4C21}" destId="{12767812-7C6C-4C01-B485-2E5D11305D16}" srcOrd="1" destOrd="0" presId="urn:microsoft.com/office/officeart/2005/8/layout/default"/>
    <dgm:cxn modelId="{D7775ACF-5C8D-41D6-9CA1-F5C68EBC5CDE}" type="presParOf" srcId="{5DDF4F1C-EBF5-46D2-89AC-8E8D605A4C21}" destId="{A7D6FDBE-8340-41F5-A03F-640C1117FF8A}" srcOrd="2" destOrd="0" presId="urn:microsoft.com/office/officeart/2005/8/layout/default"/>
    <dgm:cxn modelId="{7EBDE406-EF8C-4C73-A436-A329B17FDC2B}" type="presParOf" srcId="{5DDF4F1C-EBF5-46D2-89AC-8E8D605A4C21}" destId="{7849CCDB-4A26-4B18-87C5-52DF9612E8BA}" srcOrd="3" destOrd="0" presId="urn:microsoft.com/office/officeart/2005/8/layout/default"/>
    <dgm:cxn modelId="{7F4502E5-5D3A-43AF-92DD-85CA8BD72CE5}" type="presParOf" srcId="{5DDF4F1C-EBF5-46D2-89AC-8E8D605A4C21}" destId="{CACF6316-A549-448B-9CF7-BC13FC1D1E5E}" srcOrd="4" destOrd="0" presId="urn:microsoft.com/office/officeart/2005/8/layout/default"/>
    <dgm:cxn modelId="{96626EE1-0981-4522-836E-590E2C3A620D}" type="presParOf" srcId="{5DDF4F1C-EBF5-46D2-89AC-8E8D605A4C21}" destId="{80741208-EEFC-437D-B7EC-DE68316B3A6C}" srcOrd="5" destOrd="0" presId="urn:microsoft.com/office/officeart/2005/8/layout/default"/>
    <dgm:cxn modelId="{839EF040-9BD8-4902-8879-7277B06FAAF4}" type="presParOf" srcId="{5DDF4F1C-EBF5-46D2-89AC-8E8D605A4C21}" destId="{1598CCC0-87D1-4E2C-B6A4-04AE00767A15}" srcOrd="6" destOrd="0" presId="urn:microsoft.com/office/officeart/2005/8/layout/default"/>
    <dgm:cxn modelId="{24D7B3A6-AF6D-4951-93D6-B8B472EB45AA}" type="presParOf" srcId="{5DDF4F1C-EBF5-46D2-89AC-8E8D605A4C21}" destId="{527C903B-6C6F-4C7C-9979-356F3389BAFB}" srcOrd="7" destOrd="0" presId="urn:microsoft.com/office/officeart/2005/8/layout/default"/>
    <dgm:cxn modelId="{6F8AC6D4-280F-4ADF-9E5F-35087673BE99}" type="presParOf" srcId="{5DDF4F1C-EBF5-46D2-89AC-8E8D605A4C21}" destId="{1B8F9188-516A-47CD-BE78-30A574C0E788}"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97FF1D-B57F-42F7-A20C-18C1829D5CE1}">
      <dsp:nvSpPr>
        <dsp:cNvPr id="0" name=""/>
        <dsp:cNvSpPr/>
      </dsp:nvSpPr>
      <dsp:spPr>
        <a:xfrm>
          <a:off x="0" y="591343"/>
          <a:ext cx="2571749" cy="1543050"/>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en-US" sz="6100" kern="1200" dirty="0"/>
        </a:p>
      </dsp:txBody>
      <dsp:txXfrm>
        <a:off x="0" y="591343"/>
        <a:ext cx="2571749" cy="1543050"/>
      </dsp:txXfrm>
    </dsp:sp>
    <dsp:sp modelId="{A7D6FDBE-8340-41F5-A03F-640C1117FF8A}">
      <dsp:nvSpPr>
        <dsp:cNvPr id="0" name=""/>
        <dsp:cNvSpPr/>
      </dsp:nvSpPr>
      <dsp:spPr>
        <a:xfrm>
          <a:off x="2828925" y="591343"/>
          <a:ext cx="2571749" cy="1543050"/>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828925" y="591343"/>
        <a:ext cx="2571749" cy="1543050"/>
      </dsp:txXfrm>
    </dsp:sp>
    <dsp:sp modelId="{CACF6316-A549-448B-9CF7-BC13FC1D1E5E}">
      <dsp:nvSpPr>
        <dsp:cNvPr id="0" name=""/>
        <dsp:cNvSpPr/>
      </dsp:nvSpPr>
      <dsp:spPr>
        <a:xfrm>
          <a:off x="5657849" y="591343"/>
          <a:ext cx="2571749" cy="1543050"/>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en-US" sz="6100" kern="1200" dirty="0"/>
        </a:p>
      </dsp:txBody>
      <dsp:txXfrm>
        <a:off x="5657849" y="591343"/>
        <a:ext cx="2571749" cy="1543050"/>
      </dsp:txXfrm>
    </dsp:sp>
    <dsp:sp modelId="{1598CCC0-87D1-4E2C-B6A4-04AE00767A15}">
      <dsp:nvSpPr>
        <dsp:cNvPr id="0" name=""/>
        <dsp:cNvSpPr/>
      </dsp:nvSpPr>
      <dsp:spPr>
        <a:xfrm>
          <a:off x="1414462" y="2391569"/>
          <a:ext cx="2571749" cy="1543050"/>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en-US" sz="6100" kern="1200" dirty="0"/>
        </a:p>
      </dsp:txBody>
      <dsp:txXfrm>
        <a:off x="1414462" y="2391569"/>
        <a:ext cx="2571749" cy="1543050"/>
      </dsp:txXfrm>
    </dsp:sp>
    <dsp:sp modelId="{1B8F9188-516A-47CD-BE78-30A574C0E788}">
      <dsp:nvSpPr>
        <dsp:cNvPr id="0" name=""/>
        <dsp:cNvSpPr/>
      </dsp:nvSpPr>
      <dsp:spPr>
        <a:xfrm>
          <a:off x="4243387" y="2391569"/>
          <a:ext cx="2571749" cy="1543050"/>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en-US" sz="61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AFF05-A4FE-4766-8DF2-4102F8B37EE0}" type="datetimeFigureOut">
              <a:rPr lang="en-US" smtClean="0"/>
              <a:pPr/>
              <a:t>2/10/2012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13A17-E441-45CA-AB3E-ACBA17DBFD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F13A17-E441-45CA-AB3E-ACBA17DBFD26}"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A5C58-9D7B-4AA0-ACEB-6C0F2450AFD9}" type="slidenum">
              <a:rPr lang="en-US" smtClean="0"/>
              <a:pPr/>
              <a:t>74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CBE25AB-46B6-4B29-A805-EBADD96CD643}" type="datetime1">
              <a:rPr lang="en-US" smtClean="0"/>
              <a:pPr/>
              <a:t>2/10/2012</a:t>
            </a:fld>
            <a:endParaRPr lang="en-US"/>
          </a:p>
        </p:txBody>
      </p:sp>
      <p:sp>
        <p:nvSpPr>
          <p:cNvPr id="17" name="Footer Placeholder 16"/>
          <p:cNvSpPr>
            <a:spLocks noGrp="1"/>
          </p:cNvSpPr>
          <p:nvPr>
            <p:ph type="ftr" sz="quarter" idx="11"/>
          </p:nvPr>
        </p:nvSpPr>
        <p:spPr/>
        <p:txBody>
          <a:bodyPr/>
          <a:lstStyle/>
          <a:p>
            <a:r>
              <a:rPr lang="en-US" smtClean="0"/>
              <a:t>Tomas Bacci</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0527773-D783-45D6-BAE6-721E0665E90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AB77B7-413D-49B2-A25A-5D3A02CDB8D7}" type="datetime1">
              <a:rPr lang="en-US" smtClean="0"/>
              <a:pPr/>
              <a:t>2/10/2012</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
        <p:nvSpPr>
          <p:cNvPr id="6" name="Slide Number Placeholder 5"/>
          <p:cNvSpPr>
            <a:spLocks noGrp="1"/>
          </p:cNvSpPr>
          <p:nvPr>
            <p:ph type="sldNum" sz="quarter" idx="12"/>
          </p:nvPr>
        </p:nvSpPr>
        <p:spPr/>
        <p:txBody>
          <a:bodyPr/>
          <a:lstStyle/>
          <a:p>
            <a:fld id="{80527773-D783-45D6-BAE6-721E0665E9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0527773-D783-45D6-BAE6-721E0665E90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48F1A-DA9F-43CC-AADF-FD74BCF9C194}" type="datetime1">
              <a:rPr lang="en-US" smtClean="0"/>
              <a:pPr/>
              <a:t>2/10/2012</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60F219-3258-4C12-9B21-60534F74DC4A}" type="datetime1">
              <a:rPr lang="en-US" smtClean="0"/>
              <a:pPr/>
              <a:t>2/10/2012</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0527773-D783-45D6-BAE6-721E0665E90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Tomas Bacci</a:t>
            </a:r>
            <a:endParaRPr lang="en-US"/>
          </a:p>
        </p:txBody>
      </p:sp>
      <p:sp>
        <p:nvSpPr>
          <p:cNvPr id="4" name="Date Placeholder 3"/>
          <p:cNvSpPr>
            <a:spLocks noGrp="1"/>
          </p:cNvSpPr>
          <p:nvPr>
            <p:ph type="dt" sz="half" idx="10"/>
          </p:nvPr>
        </p:nvSpPr>
        <p:spPr/>
        <p:txBody>
          <a:bodyPr/>
          <a:lstStyle/>
          <a:p>
            <a:fld id="{70DCD0AA-9FCF-4B5F-B48E-618419F180D1}" type="datetime1">
              <a:rPr lang="en-US" smtClean="0"/>
              <a:pPr/>
              <a:t>2/10/2012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0527773-D783-45D6-BAE6-721E0665E90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E49204D-6804-44E0-B31D-A97D0BFCB0CF}" type="datetime1">
              <a:rPr lang="en-US" smtClean="0"/>
              <a:pPr/>
              <a:t>2/10/2012</a:t>
            </a:fld>
            <a:endParaRPr lang="en-US"/>
          </a:p>
        </p:txBody>
      </p:sp>
      <p:sp>
        <p:nvSpPr>
          <p:cNvPr id="6" name="Footer Placeholder 5"/>
          <p:cNvSpPr>
            <a:spLocks noGrp="1"/>
          </p:cNvSpPr>
          <p:nvPr>
            <p:ph type="ftr" sz="quarter" idx="11"/>
          </p:nvPr>
        </p:nvSpPr>
        <p:spPr/>
        <p:txBody>
          <a:bodyPr/>
          <a:lstStyle/>
          <a:p>
            <a:r>
              <a:rPr lang="en-US" smtClean="0"/>
              <a:t>Tomas Bacci</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2D7B577-7169-4104-BEF2-E37813DEAA45}" type="datetime1">
              <a:rPr lang="en-US" smtClean="0"/>
              <a:pPr/>
              <a:t>2/10/2012</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Tomas Bacci</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0527773-D783-45D6-BAE6-721E0665E90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D0BBE3-073F-444E-A19B-313174F71D0F}" type="datetime1">
              <a:rPr lang="en-US" smtClean="0"/>
              <a:pPr/>
              <a:t>2/10/2012</a:t>
            </a:fld>
            <a:endParaRPr lang="en-US"/>
          </a:p>
        </p:txBody>
      </p:sp>
      <p:sp>
        <p:nvSpPr>
          <p:cNvPr id="4" name="Footer Placeholder 3"/>
          <p:cNvSpPr>
            <a:spLocks noGrp="1"/>
          </p:cNvSpPr>
          <p:nvPr>
            <p:ph type="ftr" sz="quarter" idx="11"/>
          </p:nvPr>
        </p:nvSpPr>
        <p:spPr/>
        <p:txBody>
          <a:bodyPr/>
          <a:lstStyle/>
          <a:p>
            <a:r>
              <a:rPr lang="en-US" smtClean="0"/>
              <a:t>Tomas Bacci</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0527773-D783-45D6-BAE6-721E0665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4AFCF44-1FFE-404C-88EC-D80C5B4AC1CC}" type="datetime1">
              <a:rPr lang="en-US" smtClean="0"/>
              <a:pPr/>
              <a:t>2/10/2012</a:t>
            </a:fld>
            <a:endParaRPr lang="en-US"/>
          </a:p>
        </p:txBody>
      </p:sp>
      <p:sp>
        <p:nvSpPr>
          <p:cNvPr id="3" name="Footer Placeholder 2"/>
          <p:cNvSpPr>
            <a:spLocks noGrp="1"/>
          </p:cNvSpPr>
          <p:nvPr>
            <p:ph type="ftr" sz="quarter" idx="11"/>
          </p:nvPr>
        </p:nvSpPr>
        <p:spPr/>
        <p:txBody>
          <a:bodyPr/>
          <a:lstStyle/>
          <a:p>
            <a:r>
              <a:rPr lang="en-US" smtClean="0"/>
              <a:t>Tomas Bacci</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0527773-D783-45D6-BAE6-721E0665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0527773-D783-45D6-BAE6-721E0665E90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CFA7592-ECC0-41C8-8691-B9DA2A62C80D}" type="datetime1">
              <a:rPr lang="en-US" smtClean="0"/>
              <a:pPr/>
              <a:t>2/10/2012</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Tomas Bacci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0527773-D783-45D6-BAE6-721E0665E90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4AEC264-0302-496B-875E-C21B15D96696}" type="datetime1">
              <a:rPr lang="en-US" smtClean="0"/>
              <a:pPr/>
              <a:t>2/10/2012</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Tomas Bacci</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AE63F0-CBCD-482F-95FF-0A7E09D8189D}" type="datetime1">
              <a:rPr lang="en-US" smtClean="0"/>
              <a:pPr/>
              <a:t>2/10/2012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Tomas Bacci</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0527773-D783-45D6-BAE6-721E0665E90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ideo" Target="file:///\\koala\nimicge\My%20Documents\Desktop\HybridCarAssembly\Front%20Impact%20-%20Worst%20Stress.wm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ideo" Target="file:///\\koala\nimicge\My%20Documents\Desktop\HybridCarAssembly\Front%20Impact%20-%20Displacement.wm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ideo" Target="file:///C:\Users\Sam\Downloads\try7.wm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Users\Danny\Desktop\video-2012-02-06-16-42-39.mp4"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eng.fsu.edu/me/senior_design/2012/team21/index.html"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3810000"/>
            <a:ext cx="6400800" cy="1752600"/>
          </a:xfrm>
        </p:spPr>
        <p:txBody>
          <a:bodyPr numCol="2">
            <a:normAutofit/>
          </a:bodyPr>
          <a:lstStyle/>
          <a:p>
            <a:r>
              <a:rPr lang="en-US" b="0" dirty="0" err="1" smtClean="0"/>
              <a:t>Aldreya</a:t>
            </a:r>
            <a:r>
              <a:rPr lang="en-US" b="0" dirty="0" smtClean="0"/>
              <a:t> Acosta</a:t>
            </a:r>
          </a:p>
          <a:p>
            <a:r>
              <a:rPr lang="en-US" b="0" dirty="0" smtClean="0"/>
              <a:t>Tomas </a:t>
            </a:r>
            <a:r>
              <a:rPr lang="en-US" b="0" dirty="0" err="1" smtClean="0"/>
              <a:t>Bacci</a:t>
            </a:r>
            <a:endParaRPr lang="en-US" b="0" dirty="0" smtClean="0"/>
          </a:p>
          <a:p>
            <a:r>
              <a:rPr lang="en-US" b="0" dirty="0" smtClean="0"/>
              <a:t>Danny </a:t>
            </a:r>
            <a:r>
              <a:rPr lang="en-US" b="0" dirty="0" err="1" smtClean="0"/>
              <a:t>Covyeau</a:t>
            </a:r>
            <a:endParaRPr lang="en-US" b="0" dirty="0" smtClean="0"/>
          </a:p>
          <a:p>
            <a:r>
              <a:rPr lang="en-US" b="0" dirty="0" smtClean="0"/>
              <a:t>Scott Hill</a:t>
            </a:r>
          </a:p>
          <a:p>
            <a:r>
              <a:rPr lang="en-US" b="0" dirty="0" smtClean="0"/>
              <a:t>Stephen </a:t>
            </a:r>
            <a:r>
              <a:rPr lang="en-US" b="0" dirty="0" err="1" smtClean="0"/>
              <a:t>Kempinski</a:t>
            </a:r>
            <a:endParaRPr lang="en-US" b="0" dirty="0" smtClean="0"/>
          </a:p>
          <a:p>
            <a:r>
              <a:rPr lang="en-US" b="0" dirty="0" smtClean="0"/>
              <a:t>Ryan </a:t>
            </a:r>
            <a:r>
              <a:rPr lang="en-US" b="0" dirty="0" err="1" smtClean="0"/>
              <a:t>Luback</a:t>
            </a:r>
            <a:endParaRPr lang="en-US" b="0" dirty="0" smtClean="0"/>
          </a:p>
          <a:p>
            <a:r>
              <a:rPr lang="en-US" b="0" dirty="0" smtClean="0"/>
              <a:t>George </a:t>
            </a:r>
            <a:r>
              <a:rPr lang="en-US" b="0" dirty="0" err="1" smtClean="0"/>
              <a:t>Nimick</a:t>
            </a:r>
            <a:endParaRPr lang="en-US" b="0" dirty="0" smtClean="0"/>
          </a:p>
          <a:p>
            <a:r>
              <a:rPr lang="en-US" b="0" dirty="0" smtClean="0"/>
              <a:t>SAM </a:t>
            </a:r>
            <a:r>
              <a:rPr lang="en-US" b="0" dirty="0" err="1" smtClean="0"/>
              <a:t>Risberg</a:t>
            </a:r>
            <a:endParaRPr lang="en-US" b="0" dirty="0" smtClean="0"/>
          </a:p>
          <a:p>
            <a:r>
              <a:rPr lang="en-US" b="0" dirty="0" smtClean="0"/>
              <a:t>Corey </a:t>
            </a:r>
            <a:r>
              <a:rPr lang="en-US" b="0" dirty="0" err="1" smtClean="0"/>
              <a:t>Souders</a:t>
            </a:r>
            <a:endParaRPr lang="en-US" b="0" dirty="0" smtClean="0"/>
          </a:p>
        </p:txBody>
      </p:sp>
      <p:sp>
        <p:nvSpPr>
          <p:cNvPr id="6" name="Title 5"/>
          <p:cNvSpPr>
            <a:spLocks noGrp="1"/>
          </p:cNvSpPr>
          <p:nvPr>
            <p:ph type="ctrTitle"/>
          </p:nvPr>
        </p:nvSpPr>
        <p:spPr>
          <a:xfrm>
            <a:off x="685800" y="381000"/>
            <a:ext cx="7772400" cy="1219200"/>
          </a:xfrm>
        </p:spPr>
        <p:txBody>
          <a:bodyPr>
            <a:normAutofit/>
          </a:bodyPr>
          <a:lstStyle/>
          <a:p>
            <a:r>
              <a:rPr lang="en-US" dirty="0" smtClean="0"/>
              <a:t>SAE Formula Electric</a:t>
            </a:r>
            <a:br>
              <a:rPr lang="en-US" dirty="0" smtClean="0"/>
            </a:br>
            <a:r>
              <a:rPr lang="en-US" sz="2800" dirty="0" smtClean="0"/>
              <a:t>ECE Team #3/ME Team #21</a:t>
            </a:r>
            <a:endParaRPr lang="en-US" dirty="0"/>
          </a:p>
        </p:txBody>
      </p:sp>
      <p:pic>
        <p:nvPicPr>
          <p:cNvPr id="9" name="Picture 8" descr="coe.bmp"/>
          <p:cNvPicPr>
            <a:picLocks noChangeAspect="1"/>
          </p:cNvPicPr>
          <p:nvPr/>
        </p:nvPicPr>
        <p:blipFill>
          <a:blip r:embed="rId2" cstate="print"/>
          <a:srcRect l="14064" t="6452" r="18433" b="16129"/>
          <a:stretch>
            <a:fillRect/>
          </a:stretch>
        </p:blipFill>
        <p:spPr>
          <a:xfrm>
            <a:off x="3733800" y="1752600"/>
            <a:ext cx="1600200" cy="1600200"/>
          </a:xfrm>
          <a:prstGeom prst="ellipse">
            <a:avLst/>
          </a:prstGeom>
          <a:ln>
            <a:noFill/>
          </a:ln>
          <a:effectLst>
            <a:softEdge rad="112500"/>
          </a:effectLst>
        </p:spPr>
      </p:pic>
      <p:sp>
        <p:nvSpPr>
          <p:cNvPr id="10" name="Rectangle 9"/>
          <p:cNvSpPr/>
          <p:nvPr/>
        </p:nvSpPr>
        <p:spPr>
          <a:xfrm>
            <a:off x="3429000" y="3352800"/>
            <a:ext cx="2377574" cy="369332"/>
          </a:xfrm>
          <a:prstGeom prst="rect">
            <a:avLst/>
          </a:prstGeom>
        </p:spPr>
        <p:txBody>
          <a:bodyPr wrap="none">
            <a:spAutoFit/>
          </a:bodyPr>
          <a:lstStyle/>
          <a:p>
            <a:r>
              <a:rPr lang="en-US" b="1" dirty="0" smtClean="0">
                <a:solidFill>
                  <a:schemeClr val="tx2"/>
                </a:solidFill>
              </a:rPr>
              <a:t>TEAM MEMBERS:</a:t>
            </a:r>
          </a:p>
        </p:txBody>
      </p:sp>
      <p:sp>
        <p:nvSpPr>
          <p:cNvPr id="11" name="TextBox 10"/>
          <p:cNvSpPr txBox="1"/>
          <p:nvPr/>
        </p:nvSpPr>
        <p:spPr>
          <a:xfrm>
            <a:off x="1447800" y="2438400"/>
            <a:ext cx="1455848" cy="369332"/>
          </a:xfrm>
          <a:prstGeom prst="rect">
            <a:avLst/>
          </a:prstGeom>
          <a:noFill/>
        </p:spPr>
        <p:txBody>
          <a:bodyPr wrap="none" rtlCol="0">
            <a:spAutoFit/>
          </a:bodyPr>
          <a:lstStyle/>
          <a:p>
            <a:r>
              <a:rPr lang="en-US" dirty="0" smtClean="0">
                <a:solidFill>
                  <a:schemeClr val="tx2"/>
                </a:solidFill>
              </a:rPr>
              <a:t>Milestone: 4</a:t>
            </a:r>
            <a:endParaRPr lang="en-US" dirty="0">
              <a:solidFill>
                <a:schemeClr val="tx2"/>
              </a:solidFill>
            </a:endParaRPr>
          </a:p>
        </p:txBody>
      </p:sp>
      <p:sp>
        <p:nvSpPr>
          <p:cNvPr id="12" name="TextBox 11"/>
          <p:cNvSpPr txBox="1"/>
          <p:nvPr/>
        </p:nvSpPr>
        <p:spPr>
          <a:xfrm>
            <a:off x="6248400" y="2438400"/>
            <a:ext cx="1135247" cy="369332"/>
          </a:xfrm>
          <a:prstGeom prst="rect">
            <a:avLst/>
          </a:prstGeom>
          <a:noFill/>
        </p:spPr>
        <p:txBody>
          <a:bodyPr wrap="none" rtlCol="0">
            <a:spAutoFit/>
          </a:bodyPr>
          <a:lstStyle/>
          <a:p>
            <a:r>
              <a:rPr lang="en-US" dirty="0" smtClean="0">
                <a:solidFill>
                  <a:schemeClr val="tx2"/>
                </a:solidFill>
              </a:rPr>
              <a:t>Test Plan</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Potbox Testing</a:t>
            </a:r>
            <a:endParaRPr lang="en-US" dirty="0"/>
          </a:p>
        </p:txBody>
      </p:sp>
      <p:sp>
        <p:nvSpPr>
          <p:cNvPr id="4" name="Footer Placeholder 3"/>
          <p:cNvSpPr>
            <a:spLocks noGrp="1"/>
          </p:cNvSpPr>
          <p:nvPr>
            <p:ph type="ftr" sz="quarter" idx="11"/>
          </p:nvPr>
        </p:nvSpPr>
        <p:spPr/>
        <p:txBody>
          <a:bodyPr/>
          <a:lstStyle/>
          <a:p>
            <a:r>
              <a:rPr lang="en-US" smtClean="0"/>
              <a:t>Danny Covyeau</a:t>
            </a:r>
            <a:endParaRPr lang="en-US"/>
          </a:p>
        </p:txBody>
      </p:sp>
      <p:sp>
        <p:nvSpPr>
          <p:cNvPr id="3" name="Content Placeholder 2"/>
          <p:cNvSpPr>
            <a:spLocks noGrp="1"/>
          </p:cNvSpPr>
          <p:nvPr>
            <p:ph sz="quarter" idx="1"/>
          </p:nvPr>
        </p:nvSpPr>
        <p:spPr/>
        <p:txBody>
          <a:bodyPr>
            <a:normAutofit/>
          </a:bodyPr>
          <a:lstStyle/>
          <a:p>
            <a:r>
              <a:rPr lang="en-US" dirty="0" smtClean="0"/>
              <a:t>Objective:</a:t>
            </a:r>
          </a:p>
          <a:p>
            <a:pPr lvl="1"/>
            <a:r>
              <a:rPr lang="en-US" dirty="0" smtClean="0"/>
              <a:t>To verify the proper operation of the throttle potentiometer (potbox). </a:t>
            </a:r>
          </a:p>
          <a:p>
            <a:r>
              <a:rPr lang="en-US" dirty="0" smtClean="0"/>
              <a:t>Test Plan:</a:t>
            </a:r>
          </a:p>
          <a:p>
            <a:pPr lvl="1"/>
            <a:r>
              <a:rPr lang="en-US" dirty="0" smtClean="0"/>
              <a:t>Attach potbox to 5 VDC power supply and verify that the output ranges between 0 and 5 volts using a voltmeter </a:t>
            </a:r>
          </a:p>
          <a:p>
            <a:r>
              <a:rPr lang="en-US" dirty="0" smtClean="0"/>
              <a:t>Desired Result:</a:t>
            </a:r>
          </a:p>
          <a:p>
            <a:pPr lvl="1"/>
            <a:r>
              <a:rPr lang="en-US" dirty="0" smtClean="0"/>
              <a:t>The potbox is expected to act as a simple voltage divider and deliver voltage levels that range from zero to five volts. </a:t>
            </a:r>
          </a:p>
          <a:p>
            <a:pPr lvl="1"/>
            <a:r>
              <a:rPr lang="en-US" dirty="0" smtClean="0"/>
              <a:t>The potbox must deliver a range of voltages between zero and five volts to be considered functional.</a:t>
            </a:r>
            <a:endParaRPr lang="en-US" dirty="0"/>
          </a:p>
        </p:txBody>
      </p:sp>
      <p:sp>
        <p:nvSpPr>
          <p:cNvPr id="5" name="Slide Number Placeholder 4"/>
          <p:cNvSpPr>
            <a:spLocks noGrp="1"/>
          </p:cNvSpPr>
          <p:nvPr>
            <p:ph type="sldNum" sz="quarter" idx="12"/>
          </p:nvPr>
        </p:nvSpPr>
        <p:spPr/>
        <p:txBody>
          <a:bodyPr/>
          <a:lstStyle/>
          <a:p>
            <a:fld id="{80527773-D783-45D6-BAE6-721E0665E90A}"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100</a:t>
            </a:fld>
            <a:endParaRPr lang="en-US"/>
          </a:p>
        </p:txBody>
      </p:sp>
      <p:pic>
        <p:nvPicPr>
          <p:cNvPr id="5" name="Picture 4" descr="Rear Impact - Displacement.jpg"/>
          <p:cNvPicPr>
            <a:picLocks noChangeAspect="1"/>
          </p:cNvPicPr>
          <p:nvPr/>
        </p:nvPicPr>
        <p:blipFill>
          <a:blip r:embed="rId2" cstate="print"/>
          <a:stretch>
            <a:fillRect/>
          </a:stretch>
        </p:blipFill>
        <p:spPr>
          <a:xfrm>
            <a:off x="1440249" y="1566692"/>
            <a:ext cx="6294429" cy="4738636"/>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101</a:t>
            </a:fld>
            <a:endParaRPr lang="en-US"/>
          </a:p>
        </p:txBody>
      </p:sp>
      <p:pic>
        <p:nvPicPr>
          <p:cNvPr id="5" name="Picture 4" descr="Rear Impact - Displacement.jpg"/>
          <p:cNvPicPr>
            <a:picLocks noChangeAspect="1"/>
          </p:cNvPicPr>
          <p:nvPr/>
        </p:nvPicPr>
        <p:blipFill>
          <a:blip r:embed="rId2" cstate="print"/>
          <a:stretch>
            <a:fillRect/>
          </a:stretch>
        </p:blipFill>
        <p:spPr>
          <a:xfrm>
            <a:off x="1440249" y="1559361"/>
            <a:ext cx="6294429" cy="4753297"/>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102</a:t>
            </a:fld>
            <a:endParaRPr lang="en-US"/>
          </a:p>
        </p:txBody>
      </p:sp>
      <p:pic>
        <p:nvPicPr>
          <p:cNvPr id="5" name="Picture 4" descr="Rear Impact - Displacement.jpg"/>
          <p:cNvPicPr>
            <a:picLocks noChangeAspect="1"/>
          </p:cNvPicPr>
          <p:nvPr/>
        </p:nvPicPr>
        <p:blipFill>
          <a:blip r:embed="rId2" cstate="print"/>
          <a:stretch>
            <a:fillRect/>
          </a:stretch>
        </p:blipFill>
        <p:spPr>
          <a:xfrm>
            <a:off x="1440249" y="1564538"/>
            <a:ext cx="6294429" cy="47429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Scott Hill</a:t>
            </a:r>
            <a:endParaRPr lang="en-US" b="0" dirty="0"/>
          </a:p>
        </p:txBody>
      </p:sp>
      <p:sp>
        <p:nvSpPr>
          <p:cNvPr id="2" name="Title 1"/>
          <p:cNvSpPr>
            <a:spLocks noGrp="1"/>
          </p:cNvSpPr>
          <p:nvPr>
            <p:ph type="title"/>
          </p:nvPr>
        </p:nvSpPr>
        <p:spPr/>
        <p:txBody>
          <a:bodyPr/>
          <a:lstStyle/>
          <a:p>
            <a:r>
              <a:rPr lang="en-US" dirty="0" smtClean="0"/>
              <a:t>Battery System, BMS, Other electrical components</a:t>
            </a:r>
            <a:endParaRPr lang="en-US" dirty="0"/>
          </a:p>
        </p:txBody>
      </p:sp>
      <p:pic>
        <p:nvPicPr>
          <p:cNvPr id="10" name="Picture 9"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58952"/>
          </a:xfrm>
        </p:spPr>
        <p:txBody>
          <a:bodyPr>
            <a:normAutofit/>
          </a:bodyPr>
          <a:lstStyle/>
          <a:p>
            <a:r>
              <a:rPr lang="en-US" sz="2800" dirty="0" smtClean="0"/>
              <a:t>Major Design Changes in Battery System</a:t>
            </a:r>
            <a:endParaRPr lang="en-US" sz="2800" dirty="0"/>
          </a:p>
        </p:txBody>
      </p:sp>
      <p:sp>
        <p:nvSpPr>
          <p:cNvPr id="3" name="Content Placeholder 2"/>
          <p:cNvSpPr>
            <a:spLocks noGrp="1"/>
          </p:cNvSpPr>
          <p:nvPr>
            <p:ph idx="1"/>
          </p:nvPr>
        </p:nvSpPr>
        <p:spPr/>
        <p:txBody>
          <a:bodyPr>
            <a:normAutofit/>
          </a:bodyPr>
          <a:lstStyle/>
          <a:p>
            <a:r>
              <a:rPr lang="en-US" sz="2400" dirty="0" smtClean="0"/>
              <a:t>The following issues occurred in the ordering process of the batteries:</a:t>
            </a:r>
          </a:p>
          <a:p>
            <a:pPr lvl="1"/>
            <a:r>
              <a:rPr lang="en-US" sz="2400" dirty="0" smtClean="0"/>
              <a:t>Company (hobbyking.com) did not accept purchase orders and it was hard to communicate with them</a:t>
            </a:r>
          </a:p>
          <a:p>
            <a:pPr lvl="1"/>
            <a:r>
              <a:rPr lang="en-US" sz="2400" dirty="0" smtClean="0"/>
              <a:t>The team tried to order the batteries through a local hobby store and the markup was higher than the seller told us it would be so it was rejected.</a:t>
            </a:r>
          </a:p>
          <a:p>
            <a:pPr lvl="1"/>
            <a:r>
              <a:rPr lang="en-US" sz="2400" dirty="0" smtClean="0"/>
              <a:t>Two members of the team attempted to order the batteries themselves and be reimbursed. By the time the orders had been placed the batteries were on backorder and would be for about a month</a:t>
            </a:r>
          </a:p>
          <a:p>
            <a:pPr lvl="1"/>
            <a:endParaRPr lang="en-US" dirty="0"/>
          </a:p>
        </p:txBody>
      </p:sp>
      <p:pic>
        <p:nvPicPr>
          <p:cNvPr id="1026" name="Picture 2" descr="C:\Program Files\Microsoft Office\MEDIA\CAGCAT10\j0234687.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228600"/>
            <a:ext cx="1609725" cy="94836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80527773-D783-45D6-BAE6-721E0665E90A}"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3308420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Design Changes in Battery System (Cont.)</a:t>
            </a: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sz="2400" dirty="0" smtClean="0"/>
              <a:t>When the team found out that the batteries had been placed on backorder it was around late January and the timeframe of waiting on the backorder and shipping was not acceptable.</a:t>
            </a:r>
          </a:p>
          <a:p>
            <a:pPr marL="342900" indent="-342900">
              <a:buFont typeface="Arial" pitchFamily="34" charset="0"/>
              <a:buChar char="•"/>
            </a:pPr>
            <a:r>
              <a:rPr lang="en-US" sz="2400" dirty="0" smtClean="0"/>
              <a:t>Alternatives were looked at through local retailers Battery Source and Fouraker Electronics. </a:t>
            </a:r>
          </a:p>
          <a:p>
            <a:pPr marL="342900" indent="-342900">
              <a:buFont typeface="Arial" pitchFamily="34" charset="0"/>
              <a:buChar char="•"/>
            </a:pPr>
            <a:r>
              <a:rPr lang="en-US" sz="2400" dirty="0" smtClean="0"/>
              <a:t>Both companies could order through powersonic.com</a:t>
            </a:r>
            <a:endParaRPr lang="en-US" sz="2400" dirty="0"/>
          </a:p>
        </p:txBody>
      </p:sp>
      <p:pic>
        <p:nvPicPr>
          <p:cNvPr id="2051" name="Picture 3" descr="C:\Users\Scott\AppData\Local\Microsoft\Windows\Temporary Internet Files\Content.IE5\XJCFGW94\MC900432598[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4724400"/>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80527773-D783-45D6-BAE6-721E0665E90A}"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2551314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Types Available</a:t>
            </a:r>
            <a:endParaRPr lang="en-US" dirty="0"/>
          </a:p>
        </p:txBody>
      </p:sp>
      <p:sp>
        <p:nvSpPr>
          <p:cNvPr id="3" name="Content Placeholder 2"/>
          <p:cNvSpPr>
            <a:spLocks noGrp="1"/>
          </p:cNvSpPr>
          <p:nvPr>
            <p:ph idx="1"/>
          </p:nvPr>
        </p:nvSpPr>
        <p:spPr/>
        <p:txBody>
          <a:bodyPr>
            <a:normAutofit/>
          </a:bodyPr>
          <a:lstStyle/>
          <a:p>
            <a:r>
              <a:rPr lang="en-US" sz="2400" dirty="0" smtClean="0"/>
              <a:t>Lead Acid ( Various types)</a:t>
            </a:r>
          </a:p>
          <a:p>
            <a:pPr lvl="1"/>
            <a:r>
              <a:rPr lang="en-US" sz="2400" dirty="0" smtClean="0"/>
              <a:t>Pros: Low Price, Simple BMS needs, higher voltages easily obtained, longer lifetime than Li-Po</a:t>
            </a:r>
          </a:p>
          <a:p>
            <a:pPr lvl="1"/>
            <a:r>
              <a:rPr lang="en-US" sz="2400" dirty="0" smtClean="0"/>
              <a:t>Cons: More weight, lower discharge than desired</a:t>
            </a:r>
          </a:p>
          <a:p>
            <a:r>
              <a:rPr lang="en-US" sz="2400" dirty="0" smtClean="0"/>
              <a:t>Nickel-Metal Hydride</a:t>
            </a:r>
          </a:p>
          <a:p>
            <a:pPr lvl="1"/>
            <a:r>
              <a:rPr lang="en-US" sz="2400" dirty="0" smtClean="0"/>
              <a:t>Pros: Less weight, lower price than Li-Po batteries</a:t>
            </a:r>
          </a:p>
          <a:p>
            <a:pPr lvl="1"/>
            <a:r>
              <a:rPr lang="en-US" sz="2400" dirty="0" smtClean="0"/>
              <a:t>Cons: Lower voltage (more batteries required), lower discharge than desired</a:t>
            </a:r>
            <a:endParaRPr lang="en-US" sz="2400" dirty="0"/>
          </a:p>
        </p:txBody>
      </p:sp>
      <p:pic>
        <p:nvPicPr>
          <p:cNvPr id="3075" name="Picture 3" descr="C:\Users\Scott\AppData\Local\Microsoft\Windows\Temporary Internet Files\Content.IE5\XJCFGW94\MC90021519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4572000"/>
            <a:ext cx="2185625" cy="21399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fld id="{80527773-D783-45D6-BAE6-721E0665E90A}"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335573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Battery Configuration</a:t>
            </a:r>
            <a:endParaRPr lang="en-US" dirty="0"/>
          </a:p>
        </p:txBody>
      </p:sp>
      <p:sp>
        <p:nvSpPr>
          <p:cNvPr id="3" name="Content Placeholder 2"/>
          <p:cNvSpPr>
            <a:spLocks noGrp="1"/>
          </p:cNvSpPr>
          <p:nvPr>
            <p:ph idx="1"/>
          </p:nvPr>
        </p:nvSpPr>
        <p:spPr>
          <a:xfrm>
            <a:off x="457200" y="1524000"/>
            <a:ext cx="7680960" cy="4572000"/>
          </a:xfrm>
        </p:spPr>
        <p:txBody>
          <a:bodyPr>
            <a:normAutofit/>
          </a:bodyPr>
          <a:lstStyle/>
          <a:p>
            <a:r>
              <a:rPr lang="en-US" sz="2000" dirty="0" smtClean="0"/>
              <a:t>After looking at powersonic’s website a </a:t>
            </a:r>
            <a:r>
              <a:rPr lang="en-US" sz="2000" dirty="0"/>
              <a:t>h</a:t>
            </a:r>
            <a:r>
              <a:rPr lang="en-US" sz="2000" dirty="0" smtClean="0"/>
              <a:t>igh </a:t>
            </a:r>
            <a:r>
              <a:rPr lang="en-US" sz="2000" dirty="0"/>
              <a:t>r</a:t>
            </a:r>
            <a:r>
              <a:rPr lang="en-US" sz="2000" dirty="0" smtClean="0"/>
              <a:t>ate series lead acid battery was found. </a:t>
            </a:r>
          </a:p>
          <a:p>
            <a:r>
              <a:rPr lang="en-US" sz="2000" dirty="0" smtClean="0"/>
              <a:t>Taking the higher weight into consideration and running the MATLAB simulation with the new estimated weight the team decided to go with a 36Ah battery.</a:t>
            </a:r>
            <a:endParaRPr lang="en-US" sz="2000"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981200" y="3352800"/>
            <a:ext cx="6400800" cy="2962275"/>
          </a:xfrm>
          <a:prstGeom prst="rect">
            <a:avLst/>
          </a:prstGeom>
        </p:spPr>
      </p:pic>
      <p:sp>
        <p:nvSpPr>
          <p:cNvPr id="6" name="Slide Number Placeholder 5"/>
          <p:cNvSpPr>
            <a:spLocks noGrp="1"/>
          </p:cNvSpPr>
          <p:nvPr>
            <p:ph type="sldNum" sz="quarter" idx="12"/>
          </p:nvPr>
        </p:nvSpPr>
        <p:spPr/>
        <p:txBody>
          <a:bodyPr/>
          <a:lstStyle/>
          <a:p>
            <a:fld id="{80527773-D783-45D6-BAE6-721E0665E90A}"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74846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Battery Specs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947169" y="914400"/>
            <a:ext cx="3197543" cy="2743200"/>
          </a:xfrm>
        </p:spPr>
      </p:pic>
      <p:graphicFrame>
        <p:nvGraphicFramePr>
          <p:cNvPr id="7" name="Table 6"/>
          <p:cNvGraphicFramePr>
            <a:graphicFrameLocks noGrp="1"/>
          </p:cNvGraphicFramePr>
          <p:nvPr>
            <p:extLst>
              <p:ext uri="{D42A27DB-BD31-4B8C-83A1-F6EECF244321}">
                <p14:modId xmlns:p14="http://schemas.microsoft.com/office/powerpoint/2010/main" xmlns="" val="3361334424"/>
              </p:ext>
            </p:extLst>
          </p:nvPr>
        </p:nvGraphicFramePr>
        <p:xfrm>
          <a:off x="304800" y="958334"/>
          <a:ext cx="5486400" cy="3264932"/>
        </p:xfrm>
        <a:graphic>
          <a:graphicData uri="http://schemas.openxmlformats.org/drawingml/2006/table">
            <a:tbl>
              <a:tblPr firstRow="1" bandRow="1">
                <a:tableStyleId>{5C22544A-7EE6-4342-B048-85BDC9FD1C3A}</a:tableStyleId>
              </a:tblPr>
              <a:tblGrid>
                <a:gridCol w="3810000"/>
                <a:gridCol w="1676400"/>
              </a:tblGrid>
              <a:tr h="399812">
                <a:tc gridSpan="2">
                  <a:txBody>
                    <a:bodyPr/>
                    <a:lstStyle/>
                    <a:p>
                      <a:pPr algn="ctr"/>
                      <a:r>
                        <a:rPr lang="en-US" dirty="0" smtClean="0"/>
                        <a:t>Battery Characteristics</a:t>
                      </a:r>
                      <a:endParaRPr lang="en-US" dirty="0"/>
                    </a:p>
                  </a:txBody>
                  <a:tcPr/>
                </a:tc>
                <a:tc hMerge="1">
                  <a:txBody>
                    <a:bodyPr/>
                    <a:lstStyle/>
                    <a:p>
                      <a:endParaRPr lang="en-US" dirty="0"/>
                    </a:p>
                  </a:txBody>
                  <a:tcPr/>
                </a:tc>
              </a:tr>
              <a:tr h="370840">
                <a:tc>
                  <a:txBody>
                    <a:bodyPr/>
                    <a:lstStyle/>
                    <a:p>
                      <a:pPr algn="ctr"/>
                      <a:r>
                        <a:rPr lang="en-US" dirty="0" smtClean="0"/>
                        <a:t>Voltage</a:t>
                      </a:r>
                      <a:endParaRPr lang="en-US" dirty="0"/>
                    </a:p>
                  </a:txBody>
                  <a:tcPr/>
                </a:tc>
                <a:tc>
                  <a:txBody>
                    <a:bodyPr/>
                    <a:lstStyle/>
                    <a:p>
                      <a:pPr algn="ctr"/>
                      <a:r>
                        <a:rPr lang="en-US" dirty="0" smtClean="0"/>
                        <a:t>12V</a:t>
                      </a:r>
                      <a:endParaRPr lang="en-US" dirty="0"/>
                    </a:p>
                  </a:txBody>
                  <a:tcPr/>
                </a:tc>
              </a:tr>
              <a:tr h="370840">
                <a:tc>
                  <a:txBody>
                    <a:bodyPr/>
                    <a:lstStyle/>
                    <a:p>
                      <a:pPr algn="ctr"/>
                      <a:r>
                        <a:rPr lang="en-US" dirty="0" smtClean="0"/>
                        <a:t>Capacity </a:t>
                      </a:r>
                      <a:endParaRPr lang="en-US" dirty="0"/>
                    </a:p>
                  </a:txBody>
                  <a:tcPr/>
                </a:tc>
                <a:tc>
                  <a:txBody>
                    <a:bodyPr/>
                    <a:lstStyle/>
                    <a:p>
                      <a:pPr algn="ctr"/>
                      <a:r>
                        <a:rPr lang="en-US" dirty="0" smtClean="0"/>
                        <a:t>36Ah</a:t>
                      </a:r>
                    </a:p>
                  </a:txBody>
                  <a:tcPr/>
                </a:tc>
              </a:tr>
              <a:tr h="370840">
                <a:tc>
                  <a:txBody>
                    <a:bodyPr/>
                    <a:lstStyle/>
                    <a:p>
                      <a:pPr algn="ctr"/>
                      <a:r>
                        <a:rPr lang="en-US" dirty="0" smtClean="0"/>
                        <a:t>Weight</a:t>
                      </a:r>
                      <a:endParaRPr lang="en-US" dirty="0"/>
                    </a:p>
                  </a:txBody>
                  <a:tcPr/>
                </a:tc>
                <a:tc>
                  <a:txBody>
                    <a:bodyPr/>
                    <a:lstStyle/>
                    <a:p>
                      <a:pPr algn="ctr"/>
                      <a:r>
                        <a:rPr lang="en-US" dirty="0" smtClean="0"/>
                        <a:t>26.6lbs</a:t>
                      </a:r>
                    </a:p>
                  </a:txBody>
                  <a:tcPr/>
                </a:tc>
              </a:tr>
              <a:tr h="370840">
                <a:tc>
                  <a:txBody>
                    <a:bodyPr/>
                    <a:lstStyle/>
                    <a:p>
                      <a:pPr algn="ctr"/>
                      <a:r>
                        <a:rPr lang="en-US" dirty="0" smtClean="0"/>
                        <a:t>Max Discharge Current</a:t>
                      </a:r>
                      <a:r>
                        <a:rPr lang="en-US" baseline="0" dirty="0" smtClean="0"/>
                        <a:t> (5s)</a:t>
                      </a:r>
                      <a:endParaRPr lang="en-US" dirty="0"/>
                    </a:p>
                  </a:txBody>
                  <a:tcPr/>
                </a:tc>
                <a:tc>
                  <a:txBody>
                    <a:bodyPr/>
                    <a:lstStyle/>
                    <a:p>
                      <a:pPr algn="ctr"/>
                      <a:r>
                        <a:rPr lang="en-US" dirty="0" smtClean="0"/>
                        <a:t>300A</a:t>
                      </a:r>
                    </a:p>
                  </a:txBody>
                  <a:tcPr/>
                </a:tc>
              </a:tr>
              <a:tr h="370840">
                <a:tc>
                  <a:txBody>
                    <a:bodyPr/>
                    <a:lstStyle/>
                    <a:p>
                      <a:pPr algn="ctr"/>
                      <a:r>
                        <a:rPr lang="en-US" dirty="0" smtClean="0"/>
                        <a:t>Max Short-Duration Discharge Current</a:t>
                      </a:r>
                      <a:endParaRPr lang="en-US" dirty="0"/>
                    </a:p>
                  </a:txBody>
                  <a:tcPr/>
                </a:tc>
                <a:tc>
                  <a:txBody>
                    <a:bodyPr/>
                    <a:lstStyle/>
                    <a:p>
                      <a:pPr algn="ctr"/>
                      <a:r>
                        <a:rPr lang="en-US" dirty="0" smtClean="0"/>
                        <a:t>660A</a:t>
                      </a:r>
                    </a:p>
                  </a:txBody>
                  <a:tcPr/>
                </a:tc>
              </a:tr>
              <a:tr h="370840">
                <a:tc>
                  <a:txBody>
                    <a:bodyPr/>
                    <a:lstStyle/>
                    <a:p>
                      <a:pPr algn="ctr"/>
                      <a:r>
                        <a:rPr lang="en-US" dirty="0" smtClean="0"/>
                        <a:t>Internal Resistance </a:t>
                      </a:r>
                      <a:endParaRPr lang="en-US" dirty="0"/>
                    </a:p>
                  </a:txBody>
                  <a:tcPr/>
                </a:tc>
                <a:tc>
                  <a:txBody>
                    <a:bodyPr/>
                    <a:lstStyle/>
                    <a:p>
                      <a:pPr algn="ctr"/>
                      <a:r>
                        <a:rPr lang="en-US" dirty="0" smtClean="0"/>
                        <a:t>13mΩ</a:t>
                      </a:r>
                    </a:p>
                  </a:txBody>
                  <a:tcPr/>
                </a:tc>
              </a:tr>
              <a:tr h="370840">
                <a:tc>
                  <a:txBody>
                    <a:bodyPr/>
                    <a:lstStyle/>
                    <a:p>
                      <a:pPr algn="ctr"/>
                      <a:r>
                        <a:rPr lang="en-US" dirty="0" smtClean="0"/>
                        <a:t>Max</a:t>
                      </a:r>
                      <a:r>
                        <a:rPr lang="en-US" baseline="0" dirty="0" smtClean="0"/>
                        <a:t> Charging Current</a:t>
                      </a:r>
                      <a:endParaRPr lang="en-US" dirty="0"/>
                    </a:p>
                  </a:txBody>
                  <a:tcPr/>
                </a:tc>
                <a:tc>
                  <a:txBody>
                    <a:bodyPr/>
                    <a:lstStyle/>
                    <a:p>
                      <a:pPr algn="ctr"/>
                      <a:r>
                        <a:rPr lang="en-US" dirty="0" smtClean="0"/>
                        <a:t>9.9A</a:t>
                      </a:r>
                    </a:p>
                  </a:txBody>
                  <a:tcPr/>
                </a:tc>
              </a:tr>
            </a:tbl>
          </a:graphicData>
        </a:graphic>
      </p:graphicFrame>
      <p:sp>
        <p:nvSpPr>
          <p:cNvPr id="8" name="TextBox 7"/>
          <p:cNvSpPr txBox="1"/>
          <p:nvPr/>
        </p:nvSpPr>
        <p:spPr>
          <a:xfrm>
            <a:off x="5867400" y="3810000"/>
            <a:ext cx="2797754" cy="369332"/>
          </a:xfrm>
          <a:prstGeom prst="rect">
            <a:avLst/>
          </a:prstGeom>
          <a:noFill/>
        </p:spPr>
        <p:txBody>
          <a:bodyPr wrap="none" rtlCol="0">
            <a:spAutoFit/>
          </a:bodyPr>
          <a:lstStyle/>
          <a:p>
            <a:r>
              <a:rPr lang="en-US" dirty="0" smtClean="0"/>
              <a:t>PHR-12150 High Rate Series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3088487284"/>
              </p:ext>
            </p:extLst>
          </p:nvPr>
        </p:nvGraphicFramePr>
        <p:xfrm>
          <a:off x="116930" y="4407932"/>
          <a:ext cx="9004281" cy="2397760"/>
        </p:xfrm>
        <a:graphic>
          <a:graphicData uri="http://schemas.openxmlformats.org/drawingml/2006/table">
            <a:tbl>
              <a:tblPr firstRow="1" bandRow="1">
                <a:tableStyleId>{5C22544A-7EE6-4342-B048-85BDC9FD1C3A}</a:tableStyleId>
              </a:tblPr>
              <a:tblGrid>
                <a:gridCol w="3189016"/>
                <a:gridCol w="1700809"/>
                <a:gridCol w="1582002"/>
                <a:gridCol w="2532454"/>
              </a:tblGrid>
              <a:tr h="685800">
                <a:tc>
                  <a:txBody>
                    <a:bodyPr/>
                    <a:lstStyle/>
                    <a:p>
                      <a:r>
                        <a:rPr lang="en-US" dirty="0" smtClean="0"/>
                        <a:t>Characteristics</a:t>
                      </a:r>
                      <a:endParaRPr lang="en-US" dirty="0"/>
                    </a:p>
                  </a:txBody>
                  <a:tcPr/>
                </a:tc>
                <a:tc>
                  <a:txBody>
                    <a:bodyPr/>
                    <a:lstStyle/>
                    <a:p>
                      <a:r>
                        <a:rPr lang="en-US" dirty="0" smtClean="0"/>
                        <a:t>Lead Acid (High</a:t>
                      </a:r>
                      <a:r>
                        <a:rPr lang="en-US" baseline="0" dirty="0" smtClean="0"/>
                        <a:t> Rate Series)</a:t>
                      </a:r>
                      <a:endParaRPr lang="en-US" dirty="0"/>
                    </a:p>
                  </a:txBody>
                  <a:tcPr/>
                </a:tc>
                <a:tc>
                  <a:txBody>
                    <a:bodyPr/>
                    <a:lstStyle/>
                    <a:p>
                      <a:r>
                        <a:rPr lang="en-US" dirty="0" smtClean="0"/>
                        <a:t>Nickel Cadmium</a:t>
                      </a:r>
                      <a:endParaRPr lang="en-US" dirty="0"/>
                    </a:p>
                  </a:txBody>
                  <a:tcPr/>
                </a:tc>
                <a:tc>
                  <a:txBody>
                    <a:bodyPr/>
                    <a:lstStyle/>
                    <a:p>
                      <a:r>
                        <a:rPr lang="en-US" dirty="0" smtClean="0"/>
                        <a:t>Lithium</a:t>
                      </a:r>
                      <a:r>
                        <a:rPr lang="en-US" baseline="0" dirty="0" smtClean="0"/>
                        <a:t> Polymer</a:t>
                      </a:r>
                      <a:endParaRPr lang="en-US" dirty="0"/>
                    </a:p>
                  </a:txBody>
                  <a:tcPr/>
                </a:tc>
              </a:tr>
              <a:tr h="370840">
                <a:tc>
                  <a:txBody>
                    <a:bodyPr/>
                    <a:lstStyle/>
                    <a:p>
                      <a:r>
                        <a:rPr lang="en-US" dirty="0" smtClean="0"/>
                        <a:t>Weight</a:t>
                      </a:r>
                      <a:endParaRPr lang="en-US" dirty="0"/>
                    </a:p>
                  </a:txBody>
                  <a:tcPr/>
                </a:tc>
                <a:tc>
                  <a:txBody>
                    <a:bodyPr/>
                    <a:lstStyle/>
                    <a:p>
                      <a:r>
                        <a:rPr lang="en-US" dirty="0" smtClean="0"/>
                        <a:t>159.6</a:t>
                      </a:r>
                      <a:r>
                        <a:rPr lang="en-US" baseline="0" dirty="0" smtClean="0"/>
                        <a:t>lbs</a:t>
                      </a:r>
                      <a:endParaRPr lang="en-US" dirty="0"/>
                    </a:p>
                  </a:txBody>
                  <a:tcPr/>
                </a:tc>
                <a:tc>
                  <a:txBody>
                    <a:bodyPr/>
                    <a:lstStyle/>
                    <a:p>
                      <a:r>
                        <a:rPr lang="en-US" dirty="0" smtClean="0"/>
                        <a:t>84.66lbs</a:t>
                      </a:r>
                      <a:endParaRPr lang="en-US" dirty="0"/>
                    </a:p>
                  </a:txBody>
                  <a:tcPr/>
                </a:tc>
                <a:tc>
                  <a:txBody>
                    <a:bodyPr/>
                    <a:lstStyle/>
                    <a:p>
                      <a:r>
                        <a:rPr lang="en-US" dirty="0" smtClean="0"/>
                        <a:t>30.6lbs</a:t>
                      </a:r>
                      <a:endParaRPr lang="en-US" dirty="0"/>
                    </a:p>
                  </a:txBody>
                  <a:tcPr/>
                </a:tc>
              </a:tr>
              <a:tr h="370840">
                <a:tc>
                  <a:txBody>
                    <a:bodyPr/>
                    <a:lstStyle/>
                    <a:p>
                      <a:r>
                        <a:rPr lang="en-US" dirty="0" smtClean="0"/>
                        <a:t>Max</a:t>
                      </a:r>
                      <a:r>
                        <a:rPr lang="en-US" baseline="0" dirty="0" smtClean="0"/>
                        <a:t> Discharge Current</a:t>
                      </a:r>
                      <a:endParaRPr lang="en-US" dirty="0"/>
                    </a:p>
                  </a:txBody>
                  <a:tcPr/>
                </a:tc>
                <a:tc>
                  <a:txBody>
                    <a:bodyPr/>
                    <a:lstStyle/>
                    <a:p>
                      <a:r>
                        <a:rPr lang="en-US" dirty="0" smtClean="0"/>
                        <a:t>300A</a:t>
                      </a:r>
                      <a:endParaRPr lang="en-US" dirty="0"/>
                    </a:p>
                  </a:txBody>
                  <a:tcPr/>
                </a:tc>
                <a:tc>
                  <a:txBody>
                    <a:bodyPr/>
                    <a:lstStyle/>
                    <a:p>
                      <a:r>
                        <a:rPr lang="en-US" dirty="0" smtClean="0"/>
                        <a:t>320A</a:t>
                      </a:r>
                      <a:endParaRPr lang="en-US" dirty="0"/>
                    </a:p>
                  </a:txBody>
                  <a:tcPr/>
                </a:tc>
                <a:tc>
                  <a:txBody>
                    <a:bodyPr/>
                    <a:lstStyle/>
                    <a:p>
                      <a:r>
                        <a:rPr lang="en-US" dirty="0" smtClean="0"/>
                        <a:t>600A</a:t>
                      </a:r>
                      <a:endParaRPr lang="en-US" dirty="0"/>
                    </a:p>
                  </a:txBody>
                  <a:tcPr/>
                </a:tc>
              </a:tr>
              <a:tr h="370840">
                <a:tc>
                  <a:txBody>
                    <a:bodyPr/>
                    <a:lstStyle/>
                    <a:p>
                      <a:r>
                        <a:rPr lang="en-US" dirty="0" smtClean="0"/>
                        <a:t>Number</a:t>
                      </a:r>
                      <a:r>
                        <a:rPr lang="en-US" baseline="0" dirty="0" smtClean="0"/>
                        <a:t> of Batteries</a:t>
                      </a:r>
                      <a:endParaRPr lang="en-US" dirty="0"/>
                    </a:p>
                  </a:txBody>
                  <a:tcPr/>
                </a:tc>
                <a:tc>
                  <a:txBody>
                    <a:bodyPr/>
                    <a:lstStyle/>
                    <a:p>
                      <a:r>
                        <a:rPr lang="en-US" dirty="0" smtClean="0"/>
                        <a:t>6</a:t>
                      </a:r>
                      <a:endParaRPr lang="en-US" dirty="0"/>
                    </a:p>
                  </a:txBody>
                  <a:tcPr/>
                </a:tc>
                <a:tc>
                  <a:txBody>
                    <a:bodyPr/>
                    <a:lstStyle/>
                    <a:p>
                      <a:r>
                        <a:rPr lang="en-US" dirty="0" smtClean="0"/>
                        <a:t>240</a:t>
                      </a:r>
                      <a:endParaRPr lang="en-US" dirty="0"/>
                    </a:p>
                  </a:txBody>
                  <a:tcPr/>
                </a:tc>
                <a:tc>
                  <a:txBody>
                    <a:bodyPr/>
                    <a:lstStyle/>
                    <a:p>
                      <a:r>
                        <a:rPr lang="en-US" dirty="0" smtClean="0"/>
                        <a:t>120</a:t>
                      </a:r>
                      <a:endParaRPr lang="en-US" dirty="0"/>
                    </a:p>
                  </a:txBody>
                  <a:tcPr/>
                </a:tc>
              </a:tr>
              <a:tr h="370840">
                <a:tc>
                  <a:txBody>
                    <a:bodyPr/>
                    <a:lstStyle/>
                    <a:p>
                      <a:r>
                        <a:rPr lang="en-US" dirty="0" smtClean="0"/>
                        <a:t>Cost per</a:t>
                      </a:r>
                      <a:r>
                        <a:rPr lang="en-US" baseline="0" dirty="0" smtClean="0"/>
                        <a:t> Battery</a:t>
                      </a:r>
                      <a:endParaRPr lang="en-US" dirty="0"/>
                    </a:p>
                  </a:txBody>
                  <a:tcPr/>
                </a:tc>
                <a:tc>
                  <a:txBody>
                    <a:bodyPr/>
                    <a:lstStyle/>
                    <a:p>
                      <a:r>
                        <a:rPr lang="en-US" dirty="0" smtClean="0"/>
                        <a:t>$124.95</a:t>
                      </a:r>
                      <a:endParaRPr lang="en-US" dirty="0"/>
                    </a:p>
                  </a:txBody>
                  <a:tcPr/>
                </a:tc>
                <a:tc>
                  <a:txBody>
                    <a:bodyPr/>
                    <a:lstStyle/>
                    <a:p>
                      <a:r>
                        <a:rPr lang="en-US" dirty="0" smtClean="0"/>
                        <a:t>Unknown</a:t>
                      </a:r>
                      <a:endParaRPr lang="en-US" dirty="0"/>
                    </a:p>
                  </a:txBody>
                  <a:tcPr/>
                </a:tc>
                <a:tc>
                  <a:txBody>
                    <a:bodyPr/>
                    <a:lstStyle/>
                    <a:p>
                      <a:r>
                        <a:rPr lang="en-US" dirty="0" smtClean="0"/>
                        <a:t>$8.95</a:t>
                      </a:r>
                      <a:endParaRPr lang="en-US" dirty="0"/>
                    </a:p>
                  </a:txBody>
                  <a:tcPr/>
                </a:tc>
              </a:tr>
            </a:tbl>
          </a:graphicData>
        </a:graphic>
      </p:graphicFrame>
      <p:sp>
        <p:nvSpPr>
          <p:cNvPr id="11" name="Slide Number Placeholder 10"/>
          <p:cNvSpPr>
            <a:spLocks noGrp="1"/>
          </p:cNvSpPr>
          <p:nvPr>
            <p:ph type="sldNum" sz="quarter" idx="12"/>
          </p:nvPr>
        </p:nvSpPr>
        <p:spPr/>
        <p:txBody>
          <a:bodyPr/>
          <a:lstStyle/>
          <a:p>
            <a:fld id="{80527773-D783-45D6-BAE6-721E0665E90A}"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2703609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BMS Changes</a:t>
            </a:r>
            <a:endParaRPr lang="en-US" dirty="0"/>
          </a:p>
        </p:txBody>
      </p:sp>
      <p:sp>
        <p:nvSpPr>
          <p:cNvPr id="3" name="Content Placeholder 2"/>
          <p:cNvSpPr>
            <a:spLocks noGrp="1"/>
          </p:cNvSpPr>
          <p:nvPr>
            <p:ph idx="1"/>
          </p:nvPr>
        </p:nvSpPr>
        <p:spPr/>
        <p:txBody>
          <a:bodyPr>
            <a:normAutofit/>
          </a:bodyPr>
          <a:lstStyle/>
          <a:p>
            <a:pPr marL="285750" indent="-285750">
              <a:buFont typeface="Arial" pitchFamily="34" charset="0"/>
              <a:buChar char="•"/>
            </a:pPr>
            <a:r>
              <a:rPr lang="en-US" sz="2400" dirty="0" smtClean="0"/>
              <a:t>BMS Requirements</a:t>
            </a:r>
          </a:p>
          <a:p>
            <a:pPr marL="457200" lvl="1" indent="-285750"/>
            <a:r>
              <a:rPr lang="en-US" sz="2200" dirty="0" smtClean="0"/>
              <a:t>Li-</a:t>
            </a:r>
            <a:r>
              <a:rPr lang="en-US" dirty="0" smtClean="0"/>
              <a:t>P</a:t>
            </a:r>
            <a:r>
              <a:rPr lang="en-US" sz="2200" dirty="0" smtClean="0"/>
              <a:t>o Design</a:t>
            </a:r>
          </a:p>
          <a:p>
            <a:pPr marL="630238" lvl="2" indent="-285750"/>
            <a:r>
              <a:rPr lang="en-US" sz="2200" dirty="0" smtClean="0"/>
              <a:t>Temperature monitoring per module</a:t>
            </a:r>
          </a:p>
          <a:p>
            <a:pPr marL="630238" lvl="2" indent="-285750"/>
            <a:r>
              <a:rPr lang="en-US" sz="2200" dirty="0" smtClean="0"/>
              <a:t>Voltage monitoring per cell</a:t>
            </a:r>
          </a:p>
          <a:p>
            <a:pPr marL="457200" lvl="1" indent="-285750"/>
            <a:r>
              <a:rPr lang="en-US" sz="2200" dirty="0" smtClean="0"/>
              <a:t>Lead Acid Design</a:t>
            </a:r>
          </a:p>
          <a:p>
            <a:pPr marL="630238" lvl="2" indent="-285750"/>
            <a:r>
              <a:rPr lang="en-US" sz="2200" dirty="0" smtClean="0"/>
              <a:t>Temperature monitoring per module</a:t>
            </a:r>
          </a:p>
          <a:p>
            <a:pPr marL="342900" indent="-342900">
              <a:buFont typeface="Arial" pitchFamily="34" charset="0"/>
              <a:buChar char="•"/>
            </a:pPr>
            <a:r>
              <a:rPr lang="en-US" sz="2400" dirty="0" smtClean="0"/>
              <a:t>Benefits of Lead Acid Configuration</a:t>
            </a:r>
          </a:p>
          <a:p>
            <a:pPr marL="514350" lvl="1" indent="-342900"/>
            <a:r>
              <a:rPr lang="en-US" sz="2200" dirty="0" smtClean="0"/>
              <a:t>Since there are only 6 batteries less monitoring is needed</a:t>
            </a:r>
          </a:p>
          <a:p>
            <a:pPr marL="514350" lvl="1" indent="-342900"/>
            <a:r>
              <a:rPr lang="en-US" sz="2200" dirty="0" smtClean="0"/>
              <a:t>Voltage monitoring is not required like with the Li-Po batteries</a:t>
            </a:r>
            <a:endParaRPr lang="en-US" sz="2200" dirty="0"/>
          </a:p>
        </p:txBody>
      </p:sp>
      <p:pic>
        <p:nvPicPr>
          <p:cNvPr id="5125" name="Picture 5" descr="C:\Users\Scott\AppData\Local\Microsoft\Windows\Temporary Internet Files\Content.IE5\1RTMHAJ5\MC90044577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7825" y="838200"/>
            <a:ext cx="1327150" cy="1008063"/>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C:\Users\Scott\AppData\Local\Microsoft\Windows\Temporary Internet Files\Content.IE5\L5U4OWZL\MC90043491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1143000"/>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fld id="{80527773-D783-45D6-BAE6-721E0665E90A}" type="slidenum">
              <a:rPr lang="en-US" smtClean="0"/>
              <a:pPr/>
              <a:t>17</a:t>
            </a:fld>
            <a:endParaRPr lang="en-US"/>
          </a:p>
        </p:txBody>
      </p:sp>
      <p:sp>
        <p:nvSpPr>
          <p:cNvPr id="8" name="Footer Placeholder 7"/>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1369322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0"/>
            <a:ext cx="7953374" cy="1066800"/>
          </a:xfrm>
        </p:spPr>
        <p:txBody>
          <a:bodyPr>
            <a:normAutofit/>
          </a:bodyPr>
          <a:lstStyle/>
          <a:p>
            <a:r>
              <a:rPr lang="en-US" dirty="0" smtClean="0"/>
              <a:t>New Battery System and BMS schematic</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600200"/>
            <a:ext cx="8095606" cy="4623866"/>
          </a:xfrm>
          <a:prstGeom prst="rect">
            <a:avLst/>
          </a:prstGeom>
        </p:spPr>
      </p:pic>
      <p:sp>
        <p:nvSpPr>
          <p:cNvPr id="6" name="Slide Number Placeholder 5"/>
          <p:cNvSpPr>
            <a:spLocks noGrp="1"/>
          </p:cNvSpPr>
          <p:nvPr>
            <p:ph type="sldNum" sz="quarter" idx="12"/>
          </p:nvPr>
        </p:nvSpPr>
        <p:spPr/>
        <p:txBody>
          <a:bodyPr/>
          <a:lstStyle/>
          <a:p>
            <a:fld id="{80527773-D783-45D6-BAE6-721E0665E90A}"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1019442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Ground Fault Detection</a:t>
            </a:r>
            <a:endParaRPr lang="en-US" dirty="0"/>
          </a:p>
        </p:txBody>
      </p:sp>
      <p:sp>
        <p:nvSpPr>
          <p:cNvPr id="2" name="Content Placeholder 1"/>
          <p:cNvSpPr>
            <a:spLocks noGrp="1"/>
          </p:cNvSpPr>
          <p:nvPr>
            <p:ph idx="1"/>
          </p:nvPr>
        </p:nvSpPr>
        <p:spPr>
          <a:xfrm>
            <a:off x="352426" y="2286000"/>
            <a:ext cx="7680960" cy="3901440"/>
          </a:xfrm>
        </p:spPr>
        <p:txBody>
          <a:bodyPr/>
          <a:lstStyle/>
          <a:p>
            <a:endParaRPr lang="en-US" dirty="0"/>
          </a:p>
        </p:txBody>
      </p:sp>
      <p:pic>
        <p:nvPicPr>
          <p:cNvPr id="4" name="Picture 3" descr="A-ISOMETER"/>
          <p:cNvPicPr/>
          <p:nvPr/>
        </p:nvPicPr>
        <p:blipFill>
          <a:blip r:embed="rId2" cstate="print"/>
          <a:srcRect/>
          <a:stretch>
            <a:fillRect/>
          </a:stretch>
        </p:blipFill>
        <p:spPr bwMode="auto">
          <a:xfrm>
            <a:off x="5638800" y="1295400"/>
            <a:ext cx="3352800" cy="2000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0527773-D783-45D6-BAE6-721E0665E90A}"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121814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DANNY </a:t>
            </a:r>
            <a:r>
              <a:rPr lang="en-US" b="0" dirty="0" err="1" smtClean="0"/>
              <a:t>cOVYEAU</a:t>
            </a:r>
            <a:endParaRPr lang="en-US" b="0" dirty="0"/>
          </a:p>
        </p:txBody>
      </p:sp>
      <p:sp>
        <p:nvSpPr>
          <p:cNvPr id="2" name="Title 1"/>
          <p:cNvSpPr>
            <a:spLocks noGrp="1"/>
          </p:cNvSpPr>
          <p:nvPr>
            <p:ph type="title"/>
          </p:nvPr>
        </p:nvSpPr>
        <p:spPr/>
        <p:txBody>
          <a:bodyPr/>
          <a:lstStyle/>
          <a:p>
            <a:r>
              <a:rPr lang="en-US" dirty="0" smtClean="0"/>
              <a:t>Top Level Electrical System</a:t>
            </a:r>
            <a:endParaRPr lang="en-US" dirty="0"/>
          </a:p>
        </p:txBody>
      </p:sp>
      <p:pic>
        <p:nvPicPr>
          <p:cNvPr id="10" name="Picture 9"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Ground Fault Detection Circuit</a:t>
            </a:r>
            <a:endParaRPr lang="en-US" dirty="0"/>
          </a:p>
        </p:txBody>
      </p:sp>
      <p:sp>
        <p:nvSpPr>
          <p:cNvPr id="2" name="Content Placeholder 1"/>
          <p:cNvSpPr>
            <a:spLocks noGrp="1"/>
          </p:cNvSpPr>
          <p:nvPr>
            <p:ph idx="1"/>
          </p:nvPr>
        </p:nvSpPr>
        <p:spPr/>
        <p:txBody>
          <a:bodyPr/>
          <a:lstStyle/>
          <a:p>
            <a:r>
              <a:rPr lang="en-US" dirty="0" smtClean="0"/>
              <a:t>Add GFD circuit here</a:t>
            </a:r>
            <a:endParaRPr lang="en-US" dirty="0"/>
          </a:p>
        </p:txBody>
      </p:sp>
      <p:sp>
        <p:nvSpPr>
          <p:cNvPr id="5" name="Slide Number Placeholder 4"/>
          <p:cNvSpPr>
            <a:spLocks noGrp="1"/>
          </p:cNvSpPr>
          <p:nvPr>
            <p:ph type="sldNum" sz="quarter" idx="12"/>
          </p:nvPr>
        </p:nvSpPr>
        <p:spPr/>
        <p:txBody>
          <a:bodyPr/>
          <a:lstStyle/>
          <a:p>
            <a:fld id="{80527773-D783-45D6-BAE6-721E0665E90A}"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119856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Battery System and BMS Test Plan</a:t>
            </a:r>
            <a:endParaRPr lang="en-US" dirty="0"/>
          </a:p>
        </p:txBody>
      </p:sp>
      <p:sp>
        <p:nvSpPr>
          <p:cNvPr id="2" name="Content Placeholder 1"/>
          <p:cNvSpPr>
            <a:spLocks noGrp="1"/>
          </p:cNvSpPr>
          <p:nvPr>
            <p:ph idx="1"/>
          </p:nvPr>
        </p:nvSpPr>
        <p:spPr/>
        <p:txBody>
          <a:bodyPr/>
          <a:lstStyle/>
          <a:p>
            <a:r>
              <a:rPr lang="en-US" sz="2000" dirty="0" smtClean="0"/>
              <a:t>Things to be tested</a:t>
            </a:r>
          </a:p>
          <a:p>
            <a:pPr marL="803275" lvl="3" indent="-285750"/>
            <a:r>
              <a:rPr lang="en-US" sz="2000" dirty="0" smtClean="0"/>
              <a:t>Individual battery characteristics such as discharge characteristics, capacity and voltage will be tested.</a:t>
            </a:r>
          </a:p>
          <a:p>
            <a:pPr marL="803275" lvl="3" indent="-285750"/>
            <a:r>
              <a:rPr lang="en-US" sz="2000" dirty="0" smtClean="0"/>
              <a:t>BMS circuit will be tested to make sure that if the temperature of the lead acid batteries gets too high then the system will automatically shut off.</a:t>
            </a:r>
          </a:p>
          <a:p>
            <a:pPr marL="803275" lvl="3" indent="-285750"/>
            <a:r>
              <a:rPr lang="en-US" sz="2000" dirty="0" smtClean="0"/>
              <a:t>Ground fault detection circuit needs to be tested to make sure if a short occurs between the HV and LV circuits the system will be shut off.</a:t>
            </a:r>
          </a:p>
          <a:p>
            <a:pPr marL="803275" lvl="3" indent="-285750"/>
            <a:endParaRPr lang="en-US" sz="2000" dirty="0" smtClean="0"/>
          </a:p>
          <a:p>
            <a:pPr marL="803275" lvl="3" indent="-285750"/>
            <a:endParaRPr lang="en-US" dirty="0" smtClean="0"/>
          </a:p>
          <a:p>
            <a:pPr marL="803275" lvl="3" indent="-285750"/>
            <a:endParaRPr lang="en-US" dirty="0" smtClean="0"/>
          </a:p>
          <a:p>
            <a:endParaRPr lang="en-US" dirty="0"/>
          </a:p>
        </p:txBody>
      </p:sp>
      <p:sp>
        <p:nvSpPr>
          <p:cNvPr id="5" name="Slide Number Placeholder 4"/>
          <p:cNvSpPr>
            <a:spLocks noGrp="1"/>
          </p:cNvSpPr>
          <p:nvPr>
            <p:ph type="sldNum" sz="quarter" idx="12"/>
          </p:nvPr>
        </p:nvSpPr>
        <p:spPr/>
        <p:txBody>
          <a:bodyPr/>
          <a:lstStyle/>
          <a:p>
            <a:fld id="{80527773-D783-45D6-BAE6-721E0665E90A}"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Scott Hill</a:t>
            </a:r>
            <a:endParaRPr lang="en-US"/>
          </a:p>
        </p:txBody>
      </p:sp>
    </p:spTree>
    <p:extLst>
      <p:ext uri="{BB962C8B-B14F-4D97-AF65-F5344CB8AC3E}">
        <p14:creationId xmlns:p14="http://schemas.microsoft.com/office/powerpoint/2010/main" xmlns="" val="216148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George </a:t>
            </a:r>
            <a:r>
              <a:rPr lang="en-US" b="0" dirty="0" err="1" smtClean="0"/>
              <a:t>Nimick</a:t>
            </a:r>
            <a:endParaRPr lang="en-US" b="0" dirty="0" smtClean="0"/>
          </a:p>
          <a:p>
            <a:endParaRPr lang="en-US" dirty="0"/>
          </a:p>
        </p:txBody>
      </p:sp>
      <p:sp>
        <p:nvSpPr>
          <p:cNvPr id="6" name="Title 5"/>
          <p:cNvSpPr>
            <a:spLocks noGrp="1"/>
          </p:cNvSpPr>
          <p:nvPr>
            <p:ph type="title"/>
          </p:nvPr>
        </p:nvSpPr>
        <p:spPr/>
        <p:txBody>
          <a:bodyPr/>
          <a:lstStyle/>
          <a:p>
            <a:r>
              <a:rPr lang="en-US" dirty="0" smtClean="0"/>
              <a:t>Top Level Mechanical System</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George Nimick</a:t>
            </a: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23</a:t>
            </a:fld>
            <a:endParaRPr lang="en-US"/>
          </a:p>
        </p:txBody>
      </p:sp>
      <p:pic>
        <p:nvPicPr>
          <p:cNvPr id="6" name="Picture 5" descr="Mechanical Top Level Design.jpg"/>
          <p:cNvPicPr/>
          <p:nvPr/>
        </p:nvPicPr>
        <p:blipFill>
          <a:blip r:embed="rId2" cstate="print"/>
          <a:stretch>
            <a:fillRect/>
          </a:stretch>
        </p:blipFill>
        <p:spPr>
          <a:xfrm>
            <a:off x="986270" y="397823"/>
            <a:ext cx="7171459" cy="606235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George </a:t>
            </a:r>
            <a:r>
              <a:rPr lang="en-US" b="0" dirty="0" err="1" smtClean="0"/>
              <a:t>Nimick</a:t>
            </a:r>
            <a:endParaRPr lang="en-US" b="0" dirty="0" smtClean="0"/>
          </a:p>
          <a:p>
            <a:endParaRPr lang="en-US" dirty="0"/>
          </a:p>
        </p:txBody>
      </p:sp>
      <p:sp>
        <p:nvSpPr>
          <p:cNvPr id="6" name="Title 5"/>
          <p:cNvSpPr>
            <a:spLocks noGrp="1"/>
          </p:cNvSpPr>
          <p:nvPr>
            <p:ph type="title"/>
          </p:nvPr>
        </p:nvSpPr>
        <p:spPr/>
        <p:txBody>
          <a:bodyPr/>
          <a:lstStyle/>
          <a:p>
            <a:r>
              <a:rPr lang="en-US" dirty="0" smtClean="0"/>
              <a:t>Chassis</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Chassis Design – Approach</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25</a:t>
            </a:fld>
            <a:endParaRPr lang="en-US"/>
          </a:p>
        </p:txBody>
      </p:sp>
      <p:sp>
        <p:nvSpPr>
          <p:cNvPr id="7" name="Content Placeholder 6"/>
          <p:cNvSpPr>
            <a:spLocks noGrp="1"/>
          </p:cNvSpPr>
          <p:nvPr>
            <p:ph sz="quarter" idx="1"/>
          </p:nvPr>
        </p:nvSpPr>
        <p:spPr/>
        <p:txBody>
          <a:bodyPr/>
          <a:lstStyle/>
          <a:p>
            <a:r>
              <a:rPr lang="en-US" dirty="0" smtClean="0"/>
              <a:t>Purpose</a:t>
            </a:r>
          </a:p>
          <a:p>
            <a:pPr lvl="1"/>
            <a:r>
              <a:rPr lang="en-US" dirty="0" smtClean="0"/>
              <a:t>Structural Barrier</a:t>
            </a:r>
          </a:p>
          <a:p>
            <a:pPr lvl="2"/>
            <a:r>
              <a:rPr lang="en-US" dirty="0" smtClean="0"/>
              <a:t>Debris and accidents</a:t>
            </a:r>
          </a:p>
          <a:p>
            <a:pPr lvl="2"/>
            <a:r>
              <a:rPr lang="en-US" dirty="0" smtClean="0"/>
              <a:t>Enclosure</a:t>
            </a:r>
          </a:p>
          <a:p>
            <a:pPr lvl="2"/>
            <a:r>
              <a:rPr lang="en-US" dirty="0" smtClean="0"/>
              <a:t>Incorporation of a body</a:t>
            </a:r>
          </a:p>
          <a:p>
            <a:pPr lvl="1"/>
            <a:r>
              <a:rPr lang="en-US" dirty="0" smtClean="0"/>
              <a:t>Platform for mounting systems</a:t>
            </a:r>
          </a:p>
          <a:p>
            <a:pPr lvl="2"/>
            <a:r>
              <a:rPr lang="en-US" dirty="0" smtClean="0"/>
              <a:t>Steering, Braking, Suspension, Propulsion, Driver Equipment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Material Selection</a:t>
            </a:r>
            <a:endParaRPr lang="en-US" dirty="0">
              <a:solidFill>
                <a:schemeClr val="tx2"/>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US" dirty="0" smtClean="0"/>
              <a:t>Major types:</a:t>
            </a:r>
          </a:p>
          <a:p>
            <a:pPr marL="731520" lvl="1" indent="-274320" fontAlgn="auto">
              <a:spcAft>
                <a:spcPts val="0"/>
              </a:spcAft>
              <a:buFont typeface="Wingdings"/>
              <a:buChar char=""/>
              <a:defRPr/>
            </a:pPr>
            <a:r>
              <a:rPr lang="en-US" dirty="0" err="1" smtClean="0"/>
              <a:t>Monocoque</a:t>
            </a:r>
            <a:endParaRPr lang="en-US" dirty="0" smtClean="0"/>
          </a:p>
          <a:p>
            <a:pPr marL="731520" lvl="1" indent="-274320" fontAlgn="auto">
              <a:spcAft>
                <a:spcPts val="0"/>
              </a:spcAft>
              <a:buFont typeface="Wingdings"/>
              <a:buChar char=""/>
              <a:defRPr/>
            </a:pPr>
            <a:r>
              <a:rPr lang="en-US" dirty="0" smtClean="0"/>
              <a:t>Tubular</a:t>
            </a:r>
          </a:p>
          <a:p>
            <a:pPr marL="996696" lvl="2" fontAlgn="auto">
              <a:spcAft>
                <a:spcPts val="0"/>
              </a:spcAft>
              <a:buClr>
                <a:schemeClr val="accent3"/>
              </a:buClr>
              <a:buFont typeface="Arial"/>
              <a:buChar char="▪"/>
              <a:defRPr/>
            </a:pPr>
            <a:r>
              <a:rPr lang="en-US" dirty="0" smtClean="0"/>
              <a:t>Metal</a:t>
            </a:r>
          </a:p>
          <a:p>
            <a:pPr marL="1216152" lvl="3" indent="-182880" fontAlgn="auto">
              <a:spcAft>
                <a:spcPts val="0"/>
              </a:spcAft>
              <a:buClr>
                <a:schemeClr val="accent4"/>
              </a:buClr>
              <a:buFont typeface="Arial"/>
              <a:buChar char="▪"/>
              <a:defRPr/>
            </a:pPr>
            <a:r>
              <a:rPr lang="en-US" dirty="0" smtClean="0"/>
              <a:t>Steel</a:t>
            </a:r>
          </a:p>
          <a:p>
            <a:pPr marL="1216152" lvl="3" indent="-182880" fontAlgn="auto">
              <a:spcAft>
                <a:spcPts val="0"/>
              </a:spcAft>
              <a:buClr>
                <a:schemeClr val="accent4"/>
              </a:buClr>
              <a:buFont typeface="Arial"/>
              <a:buChar char="▪"/>
              <a:defRPr/>
            </a:pPr>
            <a:r>
              <a:rPr lang="en-US" dirty="0" smtClean="0"/>
              <a:t>1018 vs. 4130</a:t>
            </a:r>
          </a:p>
          <a:p>
            <a:pPr marL="438912" indent="-320040" fontAlgn="auto">
              <a:spcBef>
                <a:spcPts val="0"/>
              </a:spcBef>
              <a:spcAft>
                <a:spcPts val="0"/>
              </a:spcAft>
              <a:buFont typeface="Wingdings 2"/>
              <a:buChar char=""/>
              <a:defRPr/>
            </a:pPr>
            <a:r>
              <a:rPr lang="en-US" dirty="0" smtClean="0"/>
              <a:t>Restrictions based on rules</a:t>
            </a:r>
          </a:p>
          <a:p>
            <a:pPr marL="731520" lvl="1" indent="-274320" fontAlgn="auto">
              <a:spcAft>
                <a:spcPts val="0"/>
              </a:spcAft>
              <a:buFont typeface="Wingdings"/>
              <a:buChar char=""/>
              <a:defRPr/>
            </a:pPr>
            <a:r>
              <a:rPr lang="en-US" dirty="0" smtClean="0"/>
              <a:t>Angles</a:t>
            </a:r>
          </a:p>
          <a:p>
            <a:pPr marL="731520" lvl="1" indent="-274320" fontAlgn="auto">
              <a:spcAft>
                <a:spcPts val="0"/>
              </a:spcAft>
              <a:buFont typeface="Wingdings"/>
              <a:buChar char=""/>
              <a:defRPr/>
            </a:pPr>
            <a:r>
              <a:rPr lang="en-US" dirty="0" smtClean="0"/>
              <a:t>Distances</a:t>
            </a:r>
          </a:p>
          <a:p>
            <a:pPr marL="731520" lvl="1" indent="-274320" fontAlgn="auto">
              <a:spcAft>
                <a:spcPts val="0"/>
              </a:spcAft>
              <a:buFont typeface="Wingdings"/>
              <a:buChar char=""/>
              <a:defRPr/>
            </a:pPr>
            <a:r>
              <a:rPr lang="en-US" dirty="0" smtClean="0"/>
              <a:t>Wall thicknesses</a:t>
            </a:r>
          </a:p>
          <a:p>
            <a:pPr marL="438912" indent="-320040" fontAlgn="auto">
              <a:spcBef>
                <a:spcPts val="0"/>
              </a:spcBef>
              <a:spcAft>
                <a:spcPts val="0"/>
              </a:spcAft>
              <a:buFont typeface="Wingdings 2"/>
              <a:buChar char=""/>
              <a:defRPr/>
            </a:pPr>
            <a:endParaRPr lang="en-US" dirty="0"/>
          </a:p>
        </p:txBody>
      </p:sp>
      <p:pic>
        <p:nvPicPr>
          <p:cNvPr id="4" name="Picture 3" descr="Monocoque.JPG"/>
          <p:cNvPicPr>
            <a:picLocks noChangeAspect="1"/>
          </p:cNvPicPr>
          <p:nvPr/>
        </p:nvPicPr>
        <p:blipFill>
          <a:blip r:embed="rId2" cstate="print"/>
          <a:srcRect l="28182" t="12966" r="12940" b="15303"/>
          <a:stretch>
            <a:fillRect/>
          </a:stretch>
        </p:blipFill>
        <p:spPr>
          <a:xfrm>
            <a:off x="5334000" y="1453666"/>
            <a:ext cx="3124200" cy="3044032"/>
          </a:xfrm>
          <a:prstGeom prst="rect">
            <a:avLst/>
          </a:prstGeom>
          <a:ln>
            <a:noFill/>
          </a:ln>
          <a:effectLst>
            <a:softEdge rad="112500"/>
          </a:effectLst>
        </p:spPr>
      </p:pic>
      <p:sp>
        <p:nvSpPr>
          <p:cNvPr id="6" name="Footer Placeholder 5"/>
          <p:cNvSpPr>
            <a:spLocks noGrp="1"/>
          </p:cNvSpPr>
          <p:nvPr>
            <p:ph type="ftr" sz="quarter" idx="11"/>
          </p:nvPr>
        </p:nvSpPr>
        <p:spPr/>
        <p:txBody>
          <a:bodyPr/>
          <a:lstStyle/>
          <a:p>
            <a:pPr>
              <a:defRPr/>
            </a:pPr>
            <a:r>
              <a:rPr lang="en-US" smtClean="0"/>
              <a:t>George Nimick</a:t>
            </a:r>
            <a:endParaRPr lang="en-US" dirty="0"/>
          </a:p>
        </p:txBody>
      </p:sp>
      <p:sp>
        <p:nvSpPr>
          <p:cNvPr id="5" name="Slide Number Placeholder 4"/>
          <p:cNvSpPr>
            <a:spLocks noGrp="1"/>
          </p:cNvSpPr>
          <p:nvPr>
            <p:ph type="sldNum" sz="quarter" idx="12"/>
          </p:nvPr>
        </p:nvSpPr>
        <p:spPr/>
        <p:txBody>
          <a:bodyPr/>
          <a:lstStyle/>
          <a:p>
            <a:pPr>
              <a:defRPr/>
            </a:pPr>
            <a:fld id="{7AA041E9-7ACB-4446-8619-4AE702A48F45}"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Calculations</a:t>
            </a:r>
            <a:endParaRPr lang="en-US" dirty="0">
              <a:solidFill>
                <a:schemeClr val="tx2"/>
              </a:solidFill>
            </a:endParaRPr>
          </a:p>
        </p:txBody>
      </p:sp>
      <p:sp>
        <p:nvSpPr>
          <p:cNvPr id="41986" name="Content Placeholder 2"/>
          <p:cNvSpPr>
            <a:spLocks noGrp="1"/>
          </p:cNvSpPr>
          <p:nvPr>
            <p:ph idx="1"/>
          </p:nvPr>
        </p:nvSpPr>
        <p:spPr/>
        <p:txBody>
          <a:bodyPr/>
          <a:lstStyle/>
          <a:p>
            <a:r>
              <a:rPr lang="en-US" dirty="0" smtClean="0"/>
              <a:t>Bending Stiffness</a:t>
            </a:r>
          </a:p>
          <a:p>
            <a:pPr lvl="1"/>
            <a:r>
              <a:rPr lang="en-US" dirty="0" smtClean="0"/>
              <a:t>Proportional to </a:t>
            </a:r>
            <a:r>
              <a:rPr lang="en-US" i="1" dirty="0" smtClean="0"/>
              <a:t>E*I</a:t>
            </a:r>
          </a:p>
          <a:p>
            <a:pPr lvl="1"/>
            <a:r>
              <a:rPr lang="en-US" dirty="0" smtClean="0"/>
              <a:t>Primarily based on I </a:t>
            </a:r>
          </a:p>
          <a:p>
            <a:pPr lvl="2">
              <a:buFont typeface="Arial" charset="0"/>
              <a:buNone/>
            </a:pPr>
            <a:endParaRPr lang="en-US" dirty="0" smtClean="0"/>
          </a:p>
          <a:p>
            <a:r>
              <a:rPr lang="en-US" dirty="0" smtClean="0"/>
              <a:t>Bending Strength</a:t>
            </a:r>
          </a:p>
          <a:p>
            <a:pPr lvl="1"/>
            <a:r>
              <a:rPr lang="en-US" dirty="0" smtClean="0"/>
              <a:t>Given by </a:t>
            </a:r>
          </a:p>
          <a:p>
            <a:endParaRPr lang="en-US" dirty="0" smtClean="0"/>
          </a:p>
          <a:p>
            <a:r>
              <a:rPr lang="en-US" dirty="0" smtClean="0"/>
              <a:t>Compare to requirements in rules</a:t>
            </a:r>
          </a:p>
        </p:txBody>
      </p:sp>
      <p:sp>
        <p:nvSpPr>
          <p:cNvPr id="4198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41988" name="Rectangle 6"/>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4198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41990"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810000"/>
            <a:ext cx="457200" cy="793750"/>
          </a:xfrm>
          <a:prstGeom prst="rect">
            <a:avLst/>
          </a:prstGeom>
          <a:noFill/>
          <a:ln w="9525">
            <a:noFill/>
            <a:miter lim="800000"/>
            <a:headEnd/>
            <a:tailEnd/>
          </a:ln>
        </p:spPr>
      </p:pic>
      <p:sp>
        <p:nvSpPr>
          <p:cNvPr id="41991" name="Rectangle 9"/>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 name="Footer Placeholder 13"/>
          <p:cNvSpPr>
            <a:spLocks noGrp="1"/>
          </p:cNvSpPr>
          <p:nvPr>
            <p:ph type="ftr" sz="quarter" idx="11"/>
          </p:nvPr>
        </p:nvSpPr>
        <p:spPr/>
        <p:txBody>
          <a:bodyPr/>
          <a:lstStyle/>
          <a:p>
            <a:pPr>
              <a:defRPr/>
            </a:pPr>
            <a:r>
              <a:rPr lang="en-US" smtClean="0"/>
              <a:t>George Nimick</a:t>
            </a:r>
            <a:endParaRPr lang="en-US" dirty="0"/>
          </a:p>
        </p:txBody>
      </p:sp>
      <p:sp>
        <p:nvSpPr>
          <p:cNvPr id="4" name="Slide Number Placeholder 3"/>
          <p:cNvSpPr>
            <a:spLocks noGrp="1"/>
          </p:cNvSpPr>
          <p:nvPr>
            <p:ph type="sldNum" sz="quarter" idx="12"/>
          </p:nvPr>
        </p:nvSpPr>
        <p:spPr/>
        <p:txBody>
          <a:bodyPr/>
          <a:lstStyle/>
          <a:p>
            <a:pPr>
              <a:defRPr/>
            </a:pPr>
            <a:fld id="{F1C80136-DF45-4B3F-BB1C-DFF91AF07FB4}" type="slidenum">
              <a:rPr lang="en-US"/>
              <a:pPr>
                <a:defRPr/>
              </a:pPr>
              <a:t>27</a:t>
            </a:fld>
            <a:endParaRPr lang="en-US"/>
          </a:p>
        </p:txBody>
      </p:sp>
      <p:sp>
        <p:nvSpPr>
          <p:cNvPr id="419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4199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4199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2819400"/>
            <a:ext cx="2552700" cy="790575"/>
          </a:xfrm>
          <a:prstGeom prst="rect">
            <a:avLst/>
          </a:prstGeom>
          <a:noFill/>
          <a:ln w="9525">
            <a:noFill/>
            <a:miter lim="800000"/>
            <a:headEnd/>
            <a:tailEnd/>
          </a:ln>
        </p:spPr>
      </p:pic>
      <p:sp>
        <p:nvSpPr>
          <p:cNvPr id="41997" name="Rectangle 5"/>
          <p:cNvSpPr>
            <a:spLocks noChangeArrowheads="1"/>
          </p:cNvSpPr>
          <p:nvPr/>
        </p:nvSpPr>
        <p:spPr bwMode="auto">
          <a:xfrm>
            <a:off x="0" y="12477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Tubing Specifications</a:t>
            </a:r>
            <a:endParaRPr lang="en-US" dirty="0">
              <a:solidFill>
                <a:schemeClr val="tx2"/>
              </a:solidFill>
            </a:endParaRPr>
          </a:p>
        </p:txBody>
      </p:sp>
      <p:sp>
        <p:nvSpPr>
          <p:cNvPr id="43010" name="Content Placeholder 2"/>
          <p:cNvSpPr>
            <a:spLocks noGrp="1"/>
          </p:cNvSpPr>
          <p:nvPr>
            <p:ph idx="1"/>
          </p:nvPr>
        </p:nvSpPr>
        <p:spPr/>
        <p:txBody>
          <a:bodyPr/>
          <a:lstStyle/>
          <a:p>
            <a:endParaRPr lang="en-US" smtClean="0"/>
          </a:p>
        </p:txBody>
      </p:sp>
      <p:pic>
        <p:nvPicPr>
          <p:cNvPr id="43011" name="Picture 2"/>
          <p:cNvPicPr>
            <a:picLocks noChangeAspect="1" noChangeArrowheads="1"/>
          </p:cNvPicPr>
          <p:nvPr/>
        </p:nvPicPr>
        <p:blipFill>
          <a:blip r:embed="rId2" cstate="print"/>
          <a:srcRect l="31039" t="41666" r="15666" b="16667"/>
          <a:stretch>
            <a:fillRect/>
          </a:stretch>
        </p:blipFill>
        <p:spPr bwMode="auto">
          <a:xfrm>
            <a:off x="1066800" y="1619250"/>
            <a:ext cx="6934200" cy="3048000"/>
          </a:xfrm>
          <a:prstGeom prst="rect">
            <a:avLst/>
          </a:prstGeom>
          <a:noFill/>
          <a:ln w="9525">
            <a:noFill/>
            <a:miter lim="800000"/>
            <a:headEnd/>
            <a:tailEnd/>
          </a:ln>
        </p:spPr>
      </p:pic>
      <p:pic>
        <p:nvPicPr>
          <p:cNvPr id="43012" name="Picture 3"/>
          <p:cNvPicPr>
            <a:picLocks noChangeAspect="1" noChangeArrowheads="1"/>
          </p:cNvPicPr>
          <p:nvPr/>
        </p:nvPicPr>
        <p:blipFill>
          <a:blip r:embed="rId3" cstate="print"/>
          <a:srcRect l="33382" t="43750" r="15080" b="34375"/>
          <a:stretch>
            <a:fillRect/>
          </a:stretch>
        </p:blipFill>
        <p:spPr bwMode="auto">
          <a:xfrm>
            <a:off x="1333500" y="4800600"/>
            <a:ext cx="6705600" cy="1600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George Nimick</a:t>
            </a:r>
            <a:endParaRPr lang="en-US" dirty="0"/>
          </a:p>
        </p:txBody>
      </p:sp>
      <p:sp>
        <p:nvSpPr>
          <p:cNvPr id="4" name="Slide Number Placeholder 3"/>
          <p:cNvSpPr>
            <a:spLocks noGrp="1"/>
          </p:cNvSpPr>
          <p:nvPr>
            <p:ph type="sldNum" sz="quarter" idx="12"/>
          </p:nvPr>
        </p:nvSpPr>
        <p:spPr/>
        <p:txBody>
          <a:bodyPr/>
          <a:lstStyle/>
          <a:p>
            <a:pPr>
              <a:defRPr/>
            </a:pPr>
            <a:fld id="{075897A4-1101-49F6-9864-5E0D14AF5A88}"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Restrictions</a:t>
            </a:r>
            <a:endParaRPr lang="en-US" dirty="0">
              <a:solidFill>
                <a:schemeClr val="tx2"/>
              </a:solidFill>
            </a:endParaRPr>
          </a:p>
        </p:txBody>
      </p:sp>
      <p:pic>
        <p:nvPicPr>
          <p:cNvPr id="44034" name="Picture 3"/>
          <p:cNvPicPr>
            <a:picLocks noChangeAspect="1" noChangeArrowheads="1"/>
          </p:cNvPicPr>
          <p:nvPr/>
        </p:nvPicPr>
        <p:blipFill>
          <a:blip r:embed="rId2" cstate="print"/>
          <a:srcRect l="30453" t="32292" r="18008" b="14844"/>
          <a:stretch>
            <a:fillRect/>
          </a:stretch>
        </p:blipFill>
        <p:spPr bwMode="auto">
          <a:xfrm>
            <a:off x="2819400" y="4114800"/>
            <a:ext cx="3832225" cy="2209800"/>
          </a:xfrm>
          <a:prstGeom prst="rect">
            <a:avLst/>
          </a:prstGeom>
          <a:noFill/>
          <a:ln w="9525">
            <a:noFill/>
            <a:miter lim="800000"/>
            <a:headEnd/>
            <a:tailEnd/>
          </a:ln>
        </p:spPr>
      </p:pic>
      <p:pic>
        <p:nvPicPr>
          <p:cNvPr id="44035" name="Picture 4"/>
          <p:cNvPicPr>
            <a:picLocks noGrp="1" noChangeAspect="1" noChangeArrowheads="1"/>
          </p:cNvPicPr>
          <p:nvPr>
            <p:ph idx="1"/>
          </p:nvPr>
        </p:nvPicPr>
        <p:blipFill>
          <a:blip r:embed="rId3" cstate="print"/>
          <a:srcRect/>
          <a:stretch>
            <a:fillRect/>
          </a:stretch>
        </p:blipFill>
        <p:spPr>
          <a:xfrm>
            <a:off x="6248400" y="1371600"/>
            <a:ext cx="2708275" cy="2633662"/>
          </a:xfrm>
        </p:spPr>
      </p:pic>
      <p:pic>
        <p:nvPicPr>
          <p:cNvPr id="44036" name="Picture 5"/>
          <p:cNvPicPr>
            <a:picLocks noChangeAspect="1" noChangeArrowheads="1"/>
          </p:cNvPicPr>
          <p:nvPr/>
        </p:nvPicPr>
        <p:blipFill>
          <a:blip r:embed="rId4" cstate="print"/>
          <a:srcRect/>
          <a:stretch>
            <a:fillRect/>
          </a:stretch>
        </p:blipFill>
        <p:spPr bwMode="auto">
          <a:xfrm>
            <a:off x="152400" y="1371600"/>
            <a:ext cx="2917825" cy="3124200"/>
          </a:xfrm>
          <a:prstGeom prst="rect">
            <a:avLst/>
          </a:prstGeom>
          <a:noFill/>
          <a:ln w="9525">
            <a:noFill/>
            <a:miter lim="800000"/>
            <a:headEnd/>
            <a:tailEnd/>
          </a:ln>
        </p:spPr>
      </p:pic>
      <p:sp>
        <p:nvSpPr>
          <p:cNvPr id="44037" name="TextBox 8"/>
          <p:cNvSpPr txBox="1">
            <a:spLocks noChangeArrowheads="1"/>
          </p:cNvSpPr>
          <p:nvPr/>
        </p:nvSpPr>
        <p:spPr bwMode="auto">
          <a:xfrm>
            <a:off x="457200" y="4572000"/>
            <a:ext cx="2160656" cy="646331"/>
          </a:xfrm>
          <a:prstGeom prst="rect">
            <a:avLst/>
          </a:prstGeom>
          <a:noFill/>
          <a:ln w="9525">
            <a:noFill/>
            <a:miter lim="800000"/>
            <a:headEnd/>
            <a:tailEnd/>
          </a:ln>
        </p:spPr>
        <p:txBody>
          <a:bodyPr wrap="none">
            <a:spAutoFit/>
          </a:bodyPr>
          <a:lstStyle/>
          <a:p>
            <a:r>
              <a:rPr lang="en-US" dirty="0">
                <a:latin typeface="Corbel" pitchFamily="34" charset="0"/>
              </a:rPr>
              <a:t>Template for </a:t>
            </a:r>
            <a:endParaRPr lang="en-US" dirty="0" smtClean="0">
              <a:latin typeface="Corbel" pitchFamily="34" charset="0"/>
            </a:endParaRPr>
          </a:p>
          <a:p>
            <a:r>
              <a:rPr lang="en-US" dirty="0" smtClean="0">
                <a:latin typeface="Corbel" pitchFamily="34" charset="0"/>
              </a:rPr>
              <a:t>Cross-Sectional </a:t>
            </a:r>
            <a:r>
              <a:rPr lang="en-US" dirty="0">
                <a:latin typeface="Corbel" pitchFamily="34" charset="0"/>
              </a:rPr>
              <a:t>Area</a:t>
            </a:r>
          </a:p>
        </p:txBody>
      </p:sp>
      <p:sp>
        <p:nvSpPr>
          <p:cNvPr id="44038" name="TextBox 9"/>
          <p:cNvSpPr txBox="1">
            <a:spLocks noChangeArrowheads="1"/>
          </p:cNvSpPr>
          <p:nvPr/>
        </p:nvSpPr>
        <p:spPr bwMode="auto">
          <a:xfrm>
            <a:off x="4038600" y="1595438"/>
            <a:ext cx="2133600" cy="646112"/>
          </a:xfrm>
          <a:prstGeom prst="rect">
            <a:avLst/>
          </a:prstGeom>
          <a:noFill/>
          <a:ln w="9525">
            <a:noFill/>
            <a:miter lim="800000"/>
            <a:headEnd/>
            <a:tailEnd/>
          </a:ln>
        </p:spPr>
        <p:txBody>
          <a:bodyPr>
            <a:spAutoFit/>
          </a:bodyPr>
          <a:lstStyle/>
          <a:p>
            <a:r>
              <a:rPr lang="en-US">
                <a:latin typeface="Corbel" pitchFamily="34" charset="0"/>
              </a:rPr>
              <a:t>Template for </a:t>
            </a:r>
          </a:p>
          <a:p>
            <a:r>
              <a:rPr lang="en-US">
                <a:latin typeface="Corbel" pitchFamily="34" charset="0"/>
              </a:rPr>
              <a:t>Cock-pit Opening</a:t>
            </a:r>
          </a:p>
        </p:txBody>
      </p:sp>
      <p:sp>
        <p:nvSpPr>
          <p:cNvPr id="44039" name="TextBox 10"/>
          <p:cNvSpPr txBox="1">
            <a:spLocks noChangeArrowheads="1"/>
          </p:cNvSpPr>
          <p:nvPr/>
        </p:nvSpPr>
        <p:spPr bwMode="auto">
          <a:xfrm>
            <a:off x="6629400" y="5715000"/>
            <a:ext cx="1447800" cy="646113"/>
          </a:xfrm>
          <a:prstGeom prst="rect">
            <a:avLst/>
          </a:prstGeom>
          <a:noFill/>
          <a:ln w="9525">
            <a:noFill/>
            <a:miter lim="800000"/>
            <a:headEnd/>
            <a:tailEnd/>
          </a:ln>
        </p:spPr>
        <p:txBody>
          <a:bodyPr>
            <a:spAutoFit/>
          </a:bodyPr>
          <a:lstStyle/>
          <a:p>
            <a:r>
              <a:rPr lang="en-US" dirty="0">
                <a:latin typeface="Corbel" pitchFamily="34" charset="0"/>
              </a:rPr>
              <a:t>Roll Hoop Restrictions</a:t>
            </a:r>
          </a:p>
        </p:txBody>
      </p:sp>
      <p:sp>
        <p:nvSpPr>
          <p:cNvPr id="3" name="Slide Number Placeholder 2"/>
          <p:cNvSpPr>
            <a:spLocks noGrp="1"/>
          </p:cNvSpPr>
          <p:nvPr>
            <p:ph type="sldNum" sz="quarter" idx="12"/>
          </p:nvPr>
        </p:nvSpPr>
        <p:spPr/>
        <p:txBody>
          <a:bodyPr/>
          <a:lstStyle/>
          <a:p>
            <a:pPr>
              <a:defRPr/>
            </a:pPr>
            <a:fld id="{B0A26557-DC3C-4796-A2EC-F2B797E407AE}" type="slidenum">
              <a:rPr lang="en-US"/>
              <a:pPr>
                <a:defRPr/>
              </a:pPr>
              <a:t>29</a:t>
            </a:fld>
            <a:endParaRPr lang="en-US"/>
          </a:p>
        </p:txBody>
      </p:sp>
      <p:sp>
        <p:nvSpPr>
          <p:cNvPr id="12" name="Footer Placeholder 11"/>
          <p:cNvSpPr>
            <a:spLocks noGrp="1"/>
          </p:cNvSpPr>
          <p:nvPr>
            <p:ph type="ftr" sz="quarter" idx="11"/>
          </p:nvPr>
        </p:nvSpPr>
        <p:spPr>
          <a:xfrm>
            <a:off x="304800" y="6400800"/>
            <a:ext cx="7843838" cy="274638"/>
          </a:xfrm>
        </p:spPr>
        <p:txBody>
          <a:bodyPr/>
          <a:lstStyle/>
          <a:p>
            <a:pPr>
              <a:defRPr/>
            </a:pPr>
            <a:r>
              <a:rPr lang="en-US" smtClean="0"/>
              <a:t>George Nimick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nvGraphicFramePr>
        <p:xfrm>
          <a:off x="914400" y="228600"/>
          <a:ext cx="7620000" cy="6149129"/>
        </p:xfrm>
        <a:graphic>
          <a:graphicData uri="http://schemas.openxmlformats.org/presentationml/2006/ole">
            <p:oleObj spid="_x0000_s1028" name="Visio" r:id="rId4" imgW="9994021" imgH="8114203" progId="">
              <p:embed/>
            </p:oleObj>
          </a:graphicData>
        </a:graphic>
      </p:graphicFrame>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Slide Number Placeholder 9"/>
          <p:cNvSpPr>
            <a:spLocks noGrp="1"/>
          </p:cNvSpPr>
          <p:nvPr>
            <p:ph type="sldNum" sz="quarter" idx="12"/>
          </p:nvPr>
        </p:nvSpPr>
        <p:spPr/>
        <p:txBody>
          <a:bodyPr/>
          <a:lstStyle/>
          <a:p>
            <a:fld id="{80527773-D783-45D6-BAE6-721E0665E90A}"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Danny Covyeau</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pic>
        <p:nvPicPr>
          <p:cNvPr id="6" name="Picture 5" descr="Frame.JPG"/>
          <p:cNvPicPr>
            <a:picLocks noChangeAspect="1"/>
          </p:cNvPicPr>
          <p:nvPr/>
        </p:nvPicPr>
        <p:blipFill>
          <a:blip r:embed="rId2" cstate="print"/>
          <a:stretch>
            <a:fillRect/>
          </a:stretch>
        </p:blipFill>
        <p:spPr>
          <a:xfrm>
            <a:off x="914400" y="1676400"/>
            <a:ext cx="7308056" cy="4507706"/>
          </a:xfrm>
          <a:prstGeom prst="rect">
            <a:avLst/>
          </a:prstGeom>
        </p:spPr>
      </p:pic>
      <p:sp>
        <p:nvSpPr>
          <p:cNvPr id="5" name="Slide Number Placeholder 4"/>
          <p:cNvSpPr>
            <a:spLocks noGrp="1"/>
          </p:cNvSpPr>
          <p:nvPr>
            <p:ph type="sldNum" sz="quarter" idx="12"/>
          </p:nvPr>
        </p:nvSpPr>
        <p:spPr/>
        <p:txBody>
          <a:bodyPr/>
          <a:lstStyle/>
          <a:p>
            <a:fld id="{80527773-D783-45D6-BAE6-721E0665E90A}" type="slidenum">
              <a:rPr lang="en-US" smtClean="0"/>
              <a:pPr/>
              <a:t>30</a:t>
            </a:fld>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Test Plan 1</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pic>
        <p:nvPicPr>
          <p:cNvPr id="6" name="Picture 5" descr="Frame.JPG"/>
          <p:cNvPicPr>
            <a:picLocks noChangeAspect="1"/>
          </p:cNvPicPr>
          <p:nvPr/>
        </p:nvPicPr>
        <p:blipFill>
          <a:blip r:embed="rId2" cstate="print"/>
          <a:stretch>
            <a:fillRect/>
          </a:stretch>
        </p:blipFill>
        <p:spPr>
          <a:xfrm>
            <a:off x="914400" y="1676400"/>
            <a:ext cx="7308055" cy="4507706"/>
          </a:xfrm>
          <a:prstGeom prst="rect">
            <a:avLst/>
          </a:prstGeom>
        </p:spPr>
      </p:pic>
      <p:sp>
        <p:nvSpPr>
          <p:cNvPr id="5" name="Slide Number Placeholder 4"/>
          <p:cNvSpPr>
            <a:spLocks noGrp="1"/>
          </p:cNvSpPr>
          <p:nvPr>
            <p:ph type="sldNum" sz="quarter" idx="12"/>
          </p:nvPr>
        </p:nvSpPr>
        <p:spPr/>
        <p:txBody>
          <a:bodyPr/>
          <a:lstStyle/>
          <a:p>
            <a:fld id="{80527773-D783-45D6-BAE6-721E0665E90A}"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 – Test Plan 2</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pic>
        <p:nvPicPr>
          <p:cNvPr id="6" name="Picture 5" descr="Frame.JPG"/>
          <p:cNvPicPr>
            <a:picLocks noChangeAspect="1"/>
          </p:cNvPicPr>
          <p:nvPr/>
        </p:nvPicPr>
        <p:blipFill>
          <a:blip r:embed="rId2" cstate="print"/>
          <a:stretch>
            <a:fillRect/>
          </a:stretch>
        </p:blipFill>
        <p:spPr>
          <a:xfrm>
            <a:off x="914400" y="1676400"/>
            <a:ext cx="7308055" cy="4507705"/>
          </a:xfrm>
          <a:prstGeom prst="rect">
            <a:avLst/>
          </a:prstGeom>
        </p:spPr>
      </p:pic>
      <p:sp>
        <p:nvSpPr>
          <p:cNvPr id="5" name="Slide Number Placeholder 4"/>
          <p:cNvSpPr>
            <a:spLocks noGrp="1"/>
          </p:cNvSpPr>
          <p:nvPr>
            <p:ph type="sldNum" sz="quarter" idx="12"/>
          </p:nvPr>
        </p:nvSpPr>
        <p:spPr/>
        <p:txBody>
          <a:bodyPr/>
          <a:lstStyle/>
          <a:p>
            <a:fld id="{80527773-D783-45D6-BAE6-721E0665E90A}" type="slidenum">
              <a:rPr lang="en-US" smtClean="0"/>
              <a:pPr/>
              <a:t>32</a:t>
            </a:fld>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pic>
        <p:nvPicPr>
          <p:cNvPr id="6" name="Picture 5" descr="Frame.JPG"/>
          <p:cNvPicPr>
            <a:picLocks noChangeAspect="1"/>
          </p:cNvPicPr>
          <p:nvPr/>
        </p:nvPicPr>
        <p:blipFill>
          <a:blip r:embed="rId2" cstate="print"/>
          <a:stretch>
            <a:fillRect/>
          </a:stretch>
        </p:blipFill>
        <p:spPr>
          <a:xfrm>
            <a:off x="914400" y="1676400"/>
            <a:ext cx="7308054" cy="4507705"/>
          </a:xfrm>
          <a:prstGeom prst="rect">
            <a:avLst/>
          </a:prstGeom>
        </p:spPr>
      </p:pic>
      <p:sp>
        <p:nvSpPr>
          <p:cNvPr id="5" name="Slide Number Placeholder 4"/>
          <p:cNvSpPr>
            <a:spLocks noGrp="1"/>
          </p:cNvSpPr>
          <p:nvPr>
            <p:ph type="sldNum" sz="quarter" idx="12"/>
          </p:nvPr>
        </p:nvSpPr>
        <p:spPr/>
        <p:txBody>
          <a:bodyPr/>
          <a:lstStyle/>
          <a:p>
            <a:fld id="{80527773-D783-45D6-BAE6-721E0665E90A}"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pic>
        <p:nvPicPr>
          <p:cNvPr id="6" name="Picture 5" descr="Frame.JPG"/>
          <p:cNvPicPr>
            <a:picLocks noChangeAspect="1"/>
          </p:cNvPicPr>
          <p:nvPr/>
        </p:nvPicPr>
        <p:blipFill>
          <a:blip r:embed="rId2" cstate="print"/>
          <a:stretch>
            <a:fillRect/>
          </a:stretch>
        </p:blipFill>
        <p:spPr>
          <a:xfrm>
            <a:off x="914400" y="1832764"/>
            <a:ext cx="7308056" cy="4194977"/>
          </a:xfrm>
          <a:prstGeom prst="rect">
            <a:avLst/>
          </a:prstGeom>
        </p:spPr>
      </p:pic>
      <p:sp>
        <p:nvSpPr>
          <p:cNvPr id="7" name="Slide Number Placeholder 6"/>
          <p:cNvSpPr>
            <a:spLocks noGrp="1"/>
          </p:cNvSpPr>
          <p:nvPr>
            <p:ph type="sldNum" sz="quarter" idx="12"/>
          </p:nvPr>
        </p:nvSpPr>
        <p:spPr/>
        <p:txBody>
          <a:bodyPr/>
          <a:lstStyle/>
          <a:p>
            <a:fld id="{80527773-D783-45D6-BAE6-721E0665E90A}" type="slidenum">
              <a:rPr lang="en-US" smtClean="0"/>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35</a:t>
            </a:fld>
            <a:endParaRPr lang="en-US"/>
          </a:p>
        </p:txBody>
      </p:sp>
      <p:pic>
        <p:nvPicPr>
          <p:cNvPr id="8" name="Picture 7" descr="6.JPG"/>
          <p:cNvPicPr>
            <a:picLocks noChangeAspect="1"/>
          </p:cNvPicPr>
          <p:nvPr/>
        </p:nvPicPr>
        <p:blipFill>
          <a:blip r:embed="rId2" cstate="print">
            <a:lum bright="2000"/>
          </a:blip>
          <a:srcRect l="18610" r="26759"/>
          <a:stretch>
            <a:fillRect/>
          </a:stretch>
        </p:blipFill>
        <p:spPr>
          <a:xfrm>
            <a:off x="5269563" y="2667000"/>
            <a:ext cx="3569637" cy="3683360"/>
          </a:xfrm>
          <a:prstGeom prst="rect">
            <a:avLst/>
          </a:prstGeom>
          <a:ln>
            <a:noFill/>
          </a:ln>
          <a:effectLst>
            <a:outerShdw blurRad="292100" dist="139700" dir="2700000" algn="tl" rotWithShape="0">
              <a:srgbClr val="333333">
                <a:alpha val="65000"/>
              </a:srgbClr>
            </a:outerShdw>
          </a:effectLst>
        </p:spPr>
      </p:pic>
      <p:pic>
        <p:nvPicPr>
          <p:cNvPr id="14" name="Picture 13" descr="2012-01-18_15-53-06_413.jpg"/>
          <p:cNvPicPr>
            <a:picLocks noChangeAspect="1"/>
          </p:cNvPicPr>
          <p:nvPr/>
        </p:nvPicPr>
        <p:blipFill>
          <a:blip r:embed="rId3" cstate="print"/>
          <a:stretch>
            <a:fillRect/>
          </a:stretch>
        </p:blipFill>
        <p:spPr>
          <a:xfrm>
            <a:off x="381000" y="1600200"/>
            <a:ext cx="4707172" cy="2653553"/>
          </a:xfrm>
          <a:prstGeom prst="rect">
            <a:avLst/>
          </a:prstGeom>
        </p:spPr>
      </p:pic>
      <p:sp>
        <p:nvSpPr>
          <p:cNvPr id="15" name="TextBox 14"/>
          <p:cNvSpPr txBox="1"/>
          <p:nvPr/>
        </p:nvSpPr>
        <p:spPr>
          <a:xfrm>
            <a:off x="533400" y="4495800"/>
            <a:ext cx="3167855" cy="1754326"/>
          </a:xfrm>
          <a:prstGeom prst="rect">
            <a:avLst/>
          </a:prstGeom>
          <a:noFill/>
        </p:spPr>
        <p:txBody>
          <a:bodyPr wrap="none" rtlCol="0">
            <a:spAutoFit/>
          </a:bodyPr>
          <a:lstStyle/>
          <a:p>
            <a:r>
              <a:rPr lang="en-US" dirty="0" smtClean="0"/>
              <a:t>Jig fabrication</a:t>
            </a:r>
          </a:p>
          <a:p>
            <a:pPr>
              <a:buFont typeface="Arial" pitchFamily="34" charset="0"/>
              <a:buChar char="•"/>
            </a:pPr>
            <a:r>
              <a:rPr lang="en-US" dirty="0" smtClean="0"/>
              <a:t>Placement sketched</a:t>
            </a:r>
          </a:p>
          <a:p>
            <a:pPr>
              <a:buFont typeface="Arial" pitchFamily="34" charset="0"/>
              <a:buChar char="•"/>
            </a:pPr>
            <a:r>
              <a:rPr lang="en-US" dirty="0" smtClean="0"/>
              <a:t>Blocks screwed into position</a:t>
            </a:r>
          </a:p>
          <a:p>
            <a:pPr>
              <a:buFont typeface="Arial" pitchFamily="34" charset="0"/>
              <a:buChar char="•"/>
            </a:pPr>
            <a:r>
              <a:rPr lang="en-US" dirty="0" smtClean="0"/>
              <a:t>Members cut and placed</a:t>
            </a:r>
          </a:p>
          <a:p>
            <a:r>
              <a:rPr lang="en-US" dirty="0" smtClean="0"/>
              <a:t>	</a:t>
            </a:r>
          </a:p>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36</a:t>
            </a:fld>
            <a:endParaRPr lang="en-US"/>
          </a:p>
        </p:txBody>
      </p:sp>
      <p:pic>
        <p:nvPicPr>
          <p:cNvPr id="5" name="Picture 4" descr="2012-01-18_15-52-51_812.jpg"/>
          <p:cNvPicPr>
            <a:picLocks noChangeAspect="1"/>
          </p:cNvPicPr>
          <p:nvPr/>
        </p:nvPicPr>
        <p:blipFill>
          <a:blip r:embed="rId2" cstate="print"/>
          <a:stretch>
            <a:fillRect/>
          </a:stretch>
        </p:blipFill>
        <p:spPr>
          <a:xfrm>
            <a:off x="1104900" y="1828800"/>
            <a:ext cx="6934200" cy="3908985"/>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37</a:t>
            </a:fld>
            <a:endParaRPr lang="en-US"/>
          </a:p>
        </p:txBody>
      </p:sp>
      <p:pic>
        <p:nvPicPr>
          <p:cNvPr id="5" name="Picture 4" descr="2012-01-18_15-52-51_812.jpg"/>
          <p:cNvPicPr>
            <a:picLocks noChangeAspect="1"/>
          </p:cNvPicPr>
          <p:nvPr/>
        </p:nvPicPr>
        <p:blipFill>
          <a:blip r:embed="rId2" cstate="print"/>
          <a:stretch>
            <a:fillRect/>
          </a:stretch>
        </p:blipFill>
        <p:spPr>
          <a:xfrm>
            <a:off x="1104900" y="1828800"/>
            <a:ext cx="6934199" cy="3908985"/>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Chassis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38</a:t>
            </a:fld>
            <a:endParaRPr lang="en-US"/>
          </a:p>
        </p:txBody>
      </p:sp>
      <p:pic>
        <p:nvPicPr>
          <p:cNvPr id="5" name="Picture 4" descr="2012-01-18_15-52-51_812.jpg"/>
          <p:cNvPicPr>
            <a:picLocks noChangeAspect="1"/>
          </p:cNvPicPr>
          <p:nvPr/>
        </p:nvPicPr>
        <p:blipFill>
          <a:blip r:embed="rId2" cstate="print"/>
          <a:stretch>
            <a:fillRect/>
          </a:stretch>
        </p:blipFill>
        <p:spPr>
          <a:xfrm>
            <a:off x="1104900" y="1828800"/>
            <a:ext cx="6934199" cy="3908984"/>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 Tests Performed</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39</a:t>
            </a:fld>
            <a:endParaRPr lang="en-US"/>
          </a:p>
        </p:txBody>
      </p:sp>
      <p:sp>
        <p:nvSpPr>
          <p:cNvPr id="5" name="Content Placeholder 4"/>
          <p:cNvSpPr>
            <a:spLocks noGrp="1"/>
          </p:cNvSpPr>
          <p:nvPr>
            <p:ph sz="quarter" idx="1"/>
          </p:nvPr>
        </p:nvSpPr>
        <p:spPr/>
        <p:txBody>
          <a:bodyPr/>
          <a:lstStyle/>
          <a:p>
            <a:r>
              <a:rPr lang="en-US" dirty="0" smtClean="0"/>
              <a:t>Finite Element Analysis</a:t>
            </a:r>
          </a:p>
          <a:p>
            <a:r>
              <a:rPr lang="en-US" dirty="0" smtClean="0"/>
              <a:t>Difficult to perform and properly assess</a:t>
            </a:r>
          </a:p>
          <a:p>
            <a:r>
              <a:rPr lang="en-US" dirty="0" smtClean="0"/>
              <a:t>Tests performed</a:t>
            </a:r>
          </a:p>
          <a:p>
            <a:pPr lvl="1"/>
            <a:r>
              <a:rPr lang="en-US" dirty="0" smtClean="0"/>
              <a:t>Front Impact</a:t>
            </a:r>
          </a:p>
          <a:p>
            <a:pPr lvl="1"/>
            <a:r>
              <a:rPr lang="en-US" dirty="0" smtClean="0"/>
              <a:t>Rear Impact</a:t>
            </a:r>
          </a:p>
          <a:p>
            <a:pPr lvl="1"/>
            <a:r>
              <a:rPr lang="en-US" dirty="0" smtClean="0"/>
              <a:t>Side Impact</a:t>
            </a:r>
          </a:p>
          <a:p>
            <a:pPr lvl="1"/>
            <a:r>
              <a:rPr lang="en-US" dirty="0" smtClean="0"/>
              <a:t>Full Suspension Loading</a:t>
            </a:r>
          </a:p>
          <a:p>
            <a:pPr lvl="1"/>
            <a:r>
              <a:rPr lang="en-US" dirty="0" smtClean="0"/>
              <a:t>Single Side Loading for suspension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152400"/>
            <a:ext cx="4191000" cy="655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				Agni 95-R Motor</a:t>
            </a:r>
            <a:endParaRPr lang="en-US" dirty="0"/>
          </a:p>
        </p:txBody>
      </p:sp>
      <p:sp>
        <p:nvSpPr>
          <p:cNvPr id="5" name="Footer Placeholder 4"/>
          <p:cNvSpPr>
            <a:spLocks noGrp="1"/>
          </p:cNvSpPr>
          <p:nvPr>
            <p:ph type="ftr" sz="quarter" idx="11"/>
          </p:nvPr>
        </p:nvSpPr>
        <p:spPr/>
        <p:txBody>
          <a:bodyPr/>
          <a:lstStyle/>
          <a:p>
            <a:r>
              <a:rPr lang="en-US" smtClean="0">
                <a:solidFill>
                  <a:schemeClr val="tx1"/>
                </a:solidFill>
              </a:rPr>
              <a:t>Danny Covyeau</a:t>
            </a:r>
            <a:endParaRPr lang="en-US" dirty="0">
              <a:solidFill>
                <a:schemeClr val="tx1"/>
              </a:solidFill>
            </a:endParaRPr>
          </a:p>
        </p:txBody>
      </p:sp>
      <p:sp>
        <p:nvSpPr>
          <p:cNvPr id="3" name="Content Placeholder 2"/>
          <p:cNvSpPr>
            <a:spLocks noGrp="1"/>
          </p:cNvSpPr>
          <p:nvPr>
            <p:ph sz="quarter" idx="1"/>
          </p:nvPr>
        </p:nvSpPr>
        <p:spPr>
          <a:xfrm>
            <a:off x="4572000" y="1981200"/>
            <a:ext cx="4114800" cy="4144963"/>
          </a:xfrm>
        </p:spPr>
        <p:txBody>
          <a:bodyPr>
            <a:normAutofit lnSpcReduction="10000"/>
          </a:bodyPr>
          <a:lstStyle/>
          <a:p>
            <a:r>
              <a:rPr lang="en-US" sz="2800" dirty="0" smtClean="0"/>
              <a:t>Peak Efficiency: 93%</a:t>
            </a:r>
          </a:p>
          <a:p>
            <a:r>
              <a:rPr lang="en-US" sz="2800" dirty="0" smtClean="0"/>
              <a:t>Constant Torque: 42 Nm</a:t>
            </a:r>
          </a:p>
          <a:p>
            <a:r>
              <a:rPr lang="en-US" sz="2800" dirty="0" smtClean="0"/>
              <a:t>Continuous Output Power: 22 kW</a:t>
            </a:r>
          </a:p>
          <a:p>
            <a:r>
              <a:rPr lang="en-US" sz="2800" dirty="0" smtClean="0"/>
              <a:t>Weight: 24 lbs</a:t>
            </a:r>
          </a:p>
          <a:p>
            <a:r>
              <a:rPr lang="en-US" sz="2800" dirty="0" smtClean="0"/>
              <a:t>Popular, dependable choice among Formula Hybrid teams</a:t>
            </a:r>
            <a:endParaRPr lang="en-US" sz="2800" dirty="0"/>
          </a:p>
        </p:txBody>
      </p:sp>
      <p:sp>
        <p:nvSpPr>
          <p:cNvPr id="6" name="Slide Number Placeholder 5"/>
          <p:cNvSpPr>
            <a:spLocks noGrp="1"/>
          </p:cNvSpPr>
          <p:nvPr>
            <p:ph type="sldNum" sz="quarter" idx="12"/>
          </p:nvPr>
        </p:nvSpPr>
        <p:spPr/>
        <p:txBody>
          <a:bodyPr/>
          <a:lstStyle/>
          <a:p>
            <a:fld id="{80527773-D783-45D6-BAE6-721E0665E90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Front Impact - Worst Stress</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40</a:t>
            </a:fld>
            <a:endParaRPr lang="en-US"/>
          </a:p>
        </p:txBody>
      </p:sp>
      <p:pic>
        <p:nvPicPr>
          <p:cNvPr id="5" name="Front Impact - Worst Stress.wmv">
            <a:hlinkClick r:id="" action="ppaction://media"/>
          </p:cNvPr>
          <p:cNvPicPr>
            <a:picLocks noRot="1" noChangeAspect="1"/>
          </p:cNvPicPr>
          <p:nvPr>
            <a:videoFile r:link="rId1"/>
          </p:nvPr>
        </p:nvPicPr>
        <p:blipFill>
          <a:blip r:embed="rId3" cstate="print"/>
          <a:stretch>
            <a:fillRect/>
          </a:stretch>
        </p:blipFill>
        <p:spPr>
          <a:xfrm>
            <a:off x="1399326" y="1524000"/>
            <a:ext cx="6345348" cy="48006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Front Impact - Displacement</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George Nimick</a:t>
            </a: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41</a:t>
            </a:fld>
            <a:endParaRPr lang="en-US"/>
          </a:p>
        </p:txBody>
      </p:sp>
      <p:pic>
        <p:nvPicPr>
          <p:cNvPr id="5" name="Front Impact - Displacement.wmv">
            <a:hlinkClick r:id="" action="ppaction://media"/>
          </p:cNvPr>
          <p:cNvPicPr>
            <a:picLocks noRot="1" noChangeAspect="1"/>
          </p:cNvPicPr>
          <p:nvPr>
            <a:videoFile r:link="rId1"/>
          </p:nvPr>
        </p:nvPicPr>
        <p:blipFill>
          <a:blip r:embed="rId3" cstate="print"/>
          <a:stretch>
            <a:fillRect/>
          </a:stretch>
        </p:blipFill>
        <p:spPr>
          <a:xfrm>
            <a:off x="1383860" y="1524000"/>
            <a:ext cx="6376280" cy="4824003"/>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Suspension Test</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42</a:t>
            </a:fld>
            <a:endParaRPr lang="en-US"/>
          </a:p>
        </p:txBody>
      </p:sp>
      <p:pic>
        <p:nvPicPr>
          <p:cNvPr id="5" name="Picture 4" descr="Full Suspension - Worst Stress.bmp"/>
          <p:cNvPicPr>
            <a:picLocks noChangeAspect="1"/>
          </p:cNvPicPr>
          <p:nvPr/>
        </p:nvPicPr>
        <p:blipFill>
          <a:blip r:embed="rId2" cstate="print"/>
          <a:stretch>
            <a:fillRect/>
          </a:stretch>
        </p:blipFill>
        <p:spPr>
          <a:xfrm>
            <a:off x="304801" y="1524001"/>
            <a:ext cx="4114800" cy="3072590"/>
          </a:xfrm>
          <a:prstGeom prst="rect">
            <a:avLst/>
          </a:prstGeom>
        </p:spPr>
      </p:pic>
      <p:pic>
        <p:nvPicPr>
          <p:cNvPr id="6" name="Picture 5" descr="Full Suspension - Displacement.jpg"/>
          <p:cNvPicPr>
            <a:picLocks noChangeAspect="1"/>
          </p:cNvPicPr>
          <p:nvPr/>
        </p:nvPicPr>
        <p:blipFill>
          <a:blip r:embed="rId3" cstate="print"/>
          <a:stretch>
            <a:fillRect/>
          </a:stretch>
        </p:blipFill>
        <p:spPr>
          <a:xfrm>
            <a:off x="4469956" y="2971800"/>
            <a:ext cx="4445444" cy="3341374"/>
          </a:xfrm>
          <a:prstGeom prst="rect">
            <a:avLst/>
          </a:prstGeom>
        </p:spPr>
      </p:pic>
      <p:sp>
        <p:nvSpPr>
          <p:cNvPr id="7" name="TextBox 6"/>
          <p:cNvSpPr txBox="1"/>
          <p:nvPr/>
        </p:nvSpPr>
        <p:spPr>
          <a:xfrm>
            <a:off x="381000" y="4953000"/>
            <a:ext cx="2670924" cy="369332"/>
          </a:xfrm>
          <a:prstGeom prst="rect">
            <a:avLst/>
          </a:prstGeom>
          <a:noFill/>
        </p:spPr>
        <p:txBody>
          <a:bodyPr wrap="none" rtlCol="0">
            <a:spAutoFit/>
          </a:bodyPr>
          <a:lstStyle/>
          <a:p>
            <a:r>
              <a:rPr lang="en-US" dirty="0" smtClean="0"/>
              <a:t>Displays Worst Stresses</a:t>
            </a:r>
            <a:endParaRPr lang="en-US" dirty="0"/>
          </a:p>
        </p:txBody>
      </p:sp>
      <p:sp>
        <p:nvSpPr>
          <p:cNvPr id="8" name="TextBox 7"/>
          <p:cNvSpPr txBox="1"/>
          <p:nvPr/>
        </p:nvSpPr>
        <p:spPr>
          <a:xfrm>
            <a:off x="6172200" y="2286000"/>
            <a:ext cx="2510624" cy="646331"/>
          </a:xfrm>
          <a:prstGeom prst="rect">
            <a:avLst/>
          </a:prstGeom>
          <a:noFill/>
        </p:spPr>
        <p:txBody>
          <a:bodyPr wrap="none" rtlCol="0">
            <a:spAutoFit/>
          </a:bodyPr>
          <a:lstStyle/>
          <a:p>
            <a:r>
              <a:rPr lang="en-US" dirty="0" smtClean="0"/>
              <a:t>Displays Displacement</a:t>
            </a:r>
          </a:p>
          <a:p>
            <a:r>
              <a:rPr lang="en-US" dirty="0" smtClean="0"/>
              <a:t>Magnitude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Stephen </a:t>
            </a:r>
            <a:r>
              <a:rPr lang="en-US" b="0" dirty="0" err="1" smtClean="0"/>
              <a:t>Kempinski</a:t>
            </a:r>
            <a:endParaRPr lang="en-US" b="0" dirty="0" smtClean="0"/>
          </a:p>
          <a:p>
            <a:endParaRPr lang="en-US" dirty="0"/>
          </a:p>
        </p:txBody>
      </p:sp>
      <p:sp>
        <p:nvSpPr>
          <p:cNvPr id="6" name="Title 5"/>
          <p:cNvSpPr>
            <a:spLocks noGrp="1"/>
          </p:cNvSpPr>
          <p:nvPr>
            <p:ph type="title"/>
          </p:nvPr>
        </p:nvSpPr>
        <p:spPr/>
        <p:txBody>
          <a:bodyPr/>
          <a:lstStyle/>
          <a:p>
            <a:r>
              <a:rPr lang="en-US" dirty="0" smtClean="0"/>
              <a:t>Suspension</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to come</a:t>
            </a:r>
            <a:endParaRPr lang="en-US" dirty="0"/>
          </a:p>
        </p:txBody>
      </p:sp>
      <p:sp>
        <p:nvSpPr>
          <p:cNvPr id="3" name="Content Placeholder 2"/>
          <p:cNvSpPr>
            <a:spLocks noGrp="1"/>
          </p:cNvSpPr>
          <p:nvPr>
            <p:ph idx="1"/>
          </p:nvPr>
        </p:nvSpPr>
        <p:spPr/>
        <p:txBody>
          <a:bodyPr/>
          <a:lstStyle/>
          <a:p>
            <a:r>
              <a:rPr lang="en-US" dirty="0" smtClean="0"/>
              <a:t>Brief overview</a:t>
            </a:r>
          </a:p>
          <a:p>
            <a:r>
              <a:rPr lang="en-US" dirty="0" smtClean="0"/>
              <a:t>Current progress</a:t>
            </a:r>
          </a:p>
          <a:p>
            <a:r>
              <a:rPr lang="en-US" dirty="0" smtClean="0"/>
              <a:t>Deadline</a:t>
            </a:r>
          </a:p>
          <a:p>
            <a:r>
              <a:rPr lang="en-US" dirty="0" smtClean="0"/>
              <a:t>Test plan</a:t>
            </a:r>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Constraints </a:t>
            </a:r>
            <a:endParaRPr lang="en-US" dirty="0"/>
          </a:p>
        </p:txBody>
      </p:sp>
      <p:sp>
        <p:nvSpPr>
          <p:cNvPr id="3" name="Content Placeholder 2"/>
          <p:cNvSpPr>
            <a:spLocks noGrp="1"/>
          </p:cNvSpPr>
          <p:nvPr>
            <p:ph idx="1"/>
          </p:nvPr>
        </p:nvSpPr>
        <p:spPr/>
        <p:txBody>
          <a:bodyPr>
            <a:normAutofit/>
          </a:bodyPr>
          <a:lstStyle/>
          <a:p>
            <a:r>
              <a:rPr lang="en-US" b="1" dirty="0" smtClean="0"/>
              <a:t>3.2.1 Suspension </a:t>
            </a:r>
          </a:p>
          <a:p>
            <a:r>
              <a:rPr lang="en-US" dirty="0" smtClean="0"/>
              <a:t>fully operational suspension system with shock absorbers, front and rear</a:t>
            </a:r>
          </a:p>
          <a:p>
            <a:r>
              <a:rPr lang="en-US" dirty="0" smtClean="0"/>
              <a:t>usable wheel travel of at least 50.8 mm (2 inches), 25.4 mm (1 inch) jounce and 25.4 mm (1 inch) rebound, with driver seated. </a:t>
            </a:r>
          </a:p>
          <a:p>
            <a:r>
              <a:rPr lang="en-US" b="1" dirty="0" smtClean="0"/>
              <a:t>3.2.2 Ground Clearance </a:t>
            </a:r>
          </a:p>
          <a:p>
            <a:r>
              <a:rPr lang="en-US" dirty="0" smtClean="0"/>
              <a:t>with the driver aboard there must be a minimum of 25.4 mm (1 inch) of static ground clearance under the complete car at all times.</a:t>
            </a:r>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fontScale="90000"/>
          </a:bodyPr>
          <a:lstStyle/>
          <a:p>
            <a:r>
              <a:rPr lang="en-US" dirty="0" smtClean="0"/>
              <a:t/>
            </a:r>
            <a:br>
              <a:rPr lang="en-US" dirty="0" smtClean="0"/>
            </a:br>
            <a:r>
              <a:rPr lang="en-US" dirty="0" smtClean="0"/>
              <a:t>Competition Constraints 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3.2.3 Wheels and Tires </a:t>
            </a:r>
          </a:p>
          <a:p>
            <a:r>
              <a:rPr lang="en-US" b="1" dirty="0" smtClean="0"/>
              <a:t>3.2.3.1 Wheels</a:t>
            </a:r>
          </a:p>
          <a:p>
            <a:r>
              <a:rPr lang="en-US" dirty="0" smtClean="0"/>
              <a:t>The wheels of the car must be 203.2 mm (8.0 inches) or more in diameter. </a:t>
            </a:r>
          </a:p>
          <a:p>
            <a:r>
              <a:rPr lang="en-US" b="1" dirty="0" smtClean="0"/>
              <a:t>3.2.3.2 Tires </a:t>
            </a:r>
          </a:p>
          <a:p>
            <a:r>
              <a:rPr lang="en-US" dirty="0" smtClean="0"/>
              <a:t>Vehicles may have two types of tires as follows: </a:t>
            </a:r>
          </a:p>
          <a:p>
            <a:r>
              <a:rPr lang="en-US" dirty="0" smtClean="0"/>
              <a:t>Dry Tires – The tires on the vehicle when it is presented for technical inspection are defined as its “Dry Tires”. The dry tires may be any size or type. They may be slicks or treaded. </a:t>
            </a:r>
          </a:p>
          <a:p>
            <a:r>
              <a:rPr lang="en-US" dirty="0" smtClean="0"/>
              <a:t>Rain Tires – Rain tires may be any size or type of treaded or grooved tire provided: </a:t>
            </a:r>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6"/>
          <p:cNvSpPr>
            <a:spLocks noGrp="1"/>
          </p:cNvSpPr>
          <p:nvPr>
            <p:ph type="ftr" sz="quarter" idx="11"/>
          </p:nvPr>
        </p:nvSpPr>
        <p:spPr/>
        <p:txBody>
          <a:bodyPr/>
          <a:lstStyle/>
          <a:p>
            <a:r>
              <a:rPr lang="en-US" smtClean="0"/>
              <a:t>Stephen Kempinski</a:t>
            </a:r>
            <a:endParaRPr lang="en-US" dirty="0"/>
          </a:p>
        </p:txBody>
      </p:sp>
      <p:sp>
        <p:nvSpPr>
          <p:cNvPr id="5" name="Title 1"/>
          <p:cNvSpPr txBox="1">
            <a:spLocks/>
          </p:cNvSpPr>
          <p:nvPr/>
        </p:nvSpPr>
        <p:spPr>
          <a:xfrm>
            <a:off x="685800" y="228600"/>
            <a:ext cx="7772400" cy="9906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endParaRPr lang="en-US" b="0" dirty="0"/>
          </a:p>
        </p:txBody>
      </p:sp>
      <p:sp>
        <p:nvSpPr>
          <p:cNvPr id="2" name="Slide Number Placeholder 1"/>
          <p:cNvSpPr>
            <a:spLocks noGrp="1"/>
          </p:cNvSpPr>
          <p:nvPr>
            <p:ph type="sldNum" sz="quarter" idx="12"/>
          </p:nvPr>
        </p:nvSpPr>
        <p:spPr/>
        <p:txBody>
          <a:bodyPr/>
          <a:lstStyle/>
          <a:p>
            <a:fld id="{2915A5F0-6C2F-4CB1-896D-5D2C90F957C4}" type="slidenum">
              <a:rPr lang="en-US" smtClean="0"/>
              <a:pPr/>
              <a:t>47</a:t>
            </a:fld>
            <a:endParaRPr lang="en-US"/>
          </a:p>
        </p:txBody>
      </p:sp>
      <p:sp>
        <p:nvSpPr>
          <p:cNvPr id="6" name="Content Placeholder 2"/>
          <p:cNvSpPr>
            <a:spLocks noGrp="1"/>
          </p:cNvSpPr>
          <p:nvPr>
            <p:ph idx="1"/>
          </p:nvPr>
        </p:nvSpPr>
        <p:spPr>
          <a:xfrm>
            <a:off x="457200" y="1524000"/>
            <a:ext cx="4343400" cy="2057400"/>
          </a:xfrm>
        </p:spPr>
        <p:txBody>
          <a:bodyPr>
            <a:normAutofit/>
          </a:bodyPr>
          <a:lstStyle/>
          <a:p>
            <a:r>
              <a:rPr lang="en-US" dirty="0" smtClean="0"/>
              <a:t>Independent</a:t>
            </a:r>
          </a:p>
          <a:p>
            <a:r>
              <a:rPr lang="en-US" dirty="0" smtClean="0"/>
              <a:t>Short-Long Arm</a:t>
            </a:r>
          </a:p>
          <a:p>
            <a:r>
              <a:rPr lang="en-US" dirty="0" smtClean="0"/>
              <a:t>Push-rod</a:t>
            </a:r>
          </a:p>
        </p:txBody>
      </p:sp>
      <p:pic>
        <p:nvPicPr>
          <p:cNvPr id="8" name="Picture 3"/>
          <p:cNvPicPr>
            <a:picLocks noChangeAspect="1" noChangeArrowheads="1"/>
          </p:cNvPicPr>
          <p:nvPr/>
        </p:nvPicPr>
        <p:blipFill>
          <a:blip r:embed="rId2" cstate="print"/>
          <a:srcRect/>
          <a:stretch>
            <a:fillRect/>
          </a:stretch>
        </p:blipFill>
        <p:spPr bwMode="auto">
          <a:xfrm>
            <a:off x="762000" y="3429000"/>
            <a:ext cx="3657600" cy="2750362"/>
          </a:xfrm>
          <a:prstGeom prst="rect">
            <a:avLst/>
          </a:prstGeom>
          <a:noFill/>
          <a:ln w="9525">
            <a:noFill/>
            <a:round/>
            <a:headEnd/>
            <a:tailEnd/>
          </a:ln>
        </p:spPr>
      </p:pic>
      <p:sp>
        <p:nvSpPr>
          <p:cNvPr id="9" name="Text Box 2"/>
          <p:cNvSpPr txBox="1">
            <a:spLocks noChangeArrowheads="1"/>
          </p:cNvSpPr>
          <p:nvPr/>
        </p:nvSpPr>
        <p:spPr bwMode="auto">
          <a:xfrm>
            <a:off x="4953000" y="1676400"/>
            <a:ext cx="3962400" cy="4800600"/>
          </a:xfrm>
          <a:prstGeom prst="rect">
            <a:avLst/>
          </a:prstGeom>
          <a:noFill/>
          <a:ln w="9525">
            <a:noFill/>
            <a:round/>
            <a:headEnd/>
            <a:tailEnd/>
          </a:ln>
        </p:spPr>
        <p:txBody>
          <a:bodyPr/>
          <a:lstStyle/>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Better ride quality</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Improved handling</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 fully adjustable</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Short Long Arm Suspension</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Lower A-Arm is longer than the Upper A-Arm</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Reduced changes in camber angles</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Reduces tire wear</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latin typeface="Georgia" pitchFamily="18" charset="0"/>
              </a:rPr>
              <a:t>Increases contact patch for improved traction</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p:txBody>
      </p:sp>
      <p:sp>
        <p:nvSpPr>
          <p:cNvPr id="11" name="Text Box 2"/>
          <p:cNvSpPr txBox="1">
            <a:spLocks noChangeArrowheads="1"/>
          </p:cNvSpPr>
          <p:nvPr/>
        </p:nvSpPr>
        <p:spPr bwMode="auto">
          <a:xfrm>
            <a:off x="228600" y="4038600"/>
            <a:ext cx="3733800" cy="2395538"/>
          </a:xfrm>
          <a:prstGeom prst="rect">
            <a:avLst/>
          </a:prstGeom>
          <a:noFill/>
          <a:ln w="9525">
            <a:noFill/>
            <a:round/>
            <a:headEnd/>
            <a:tailEnd/>
          </a:ln>
        </p:spPr>
        <p:txBody>
          <a:bodyPr/>
          <a:lstStyle/>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FFFFFF"/>
              </a:solidFill>
              <a:latin typeface="Georgia" pitchFamily="18" charset="0"/>
            </a:endParaRPr>
          </a:p>
        </p:txBody>
      </p:sp>
      <p:sp>
        <p:nvSpPr>
          <p:cNvPr id="12" name="Title 1"/>
          <p:cNvSpPr>
            <a:spLocks noGrp="1"/>
          </p:cNvSpPr>
          <p:nvPr>
            <p:ph type="title"/>
          </p:nvPr>
        </p:nvSpPr>
        <p:spPr>
          <a:xfrm>
            <a:off x="304800" y="228600"/>
            <a:ext cx="8534400" cy="758952"/>
          </a:xfrm>
        </p:spPr>
        <p:txBody>
          <a:bodyPr>
            <a:normAutofit fontScale="90000"/>
          </a:bodyPr>
          <a:lstStyle/>
          <a:p>
            <a:r>
              <a:rPr lang="en-US" dirty="0" smtClean="0"/>
              <a:t/>
            </a:r>
            <a:br>
              <a:rPr lang="en-US" dirty="0" smtClean="0"/>
            </a:br>
            <a:r>
              <a:rPr lang="en-US" dirty="0" smtClean="0"/>
              <a:t>Suspension Design Overview</a:t>
            </a:r>
            <a:endParaRPr lang="en-US" dirty="0"/>
          </a:p>
        </p:txBody>
      </p:sp>
    </p:spTree>
    <p:extLst>
      <p:ext uri="{BB962C8B-B14F-4D97-AF65-F5344CB8AC3E}">
        <p14:creationId xmlns:p14="http://schemas.microsoft.com/office/powerpoint/2010/main" xmlns="" val="1491121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6"/>
          <p:cNvSpPr>
            <a:spLocks noGrp="1"/>
          </p:cNvSpPr>
          <p:nvPr>
            <p:ph type="ftr" sz="quarter" idx="11"/>
          </p:nvPr>
        </p:nvSpPr>
        <p:spPr/>
        <p:txBody>
          <a:bodyPr/>
          <a:lstStyle/>
          <a:p>
            <a:r>
              <a:rPr lang="en-US" smtClean="0"/>
              <a:t>Stephen Kempinski</a:t>
            </a:r>
            <a:endParaRPr lang="en-US" dirty="0"/>
          </a:p>
        </p:txBody>
      </p:sp>
      <p:sp>
        <p:nvSpPr>
          <p:cNvPr id="2" name="Slide Number Placeholder 1"/>
          <p:cNvSpPr>
            <a:spLocks noGrp="1"/>
          </p:cNvSpPr>
          <p:nvPr>
            <p:ph type="sldNum" sz="quarter" idx="12"/>
          </p:nvPr>
        </p:nvSpPr>
        <p:spPr/>
        <p:txBody>
          <a:bodyPr/>
          <a:lstStyle/>
          <a:p>
            <a:fld id="{2915A5F0-6C2F-4CB1-896D-5D2C90F957C4}" type="slidenum">
              <a:rPr lang="en-US" smtClean="0"/>
              <a:pPr/>
              <a:t>48</a:t>
            </a:fld>
            <a:endParaRPr lang="en-US"/>
          </a:p>
        </p:txBody>
      </p:sp>
      <p:sp>
        <p:nvSpPr>
          <p:cNvPr id="6" name="Content Placeholder 2"/>
          <p:cNvSpPr>
            <a:spLocks noGrp="1"/>
          </p:cNvSpPr>
          <p:nvPr>
            <p:ph idx="1"/>
          </p:nvPr>
        </p:nvSpPr>
        <p:spPr>
          <a:xfrm>
            <a:off x="457200" y="2209800"/>
            <a:ext cx="7086600" cy="4038600"/>
          </a:xfrm>
        </p:spPr>
        <p:txBody>
          <a:bodyPr>
            <a:normAutofit/>
          </a:bodyPr>
          <a:lstStyle/>
          <a:p>
            <a:r>
              <a:rPr lang="en-US" dirty="0" smtClean="0"/>
              <a:t>Determine Wheel-Base, Track-Width</a:t>
            </a:r>
          </a:p>
          <a:p>
            <a:endParaRPr lang="en-US" dirty="0" smtClean="0"/>
          </a:p>
          <a:p>
            <a:r>
              <a:rPr lang="en-US" dirty="0" smtClean="0"/>
              <a:t>Design for FVSA</a:t>
            </a:r>
          </a:p>
          <a:p>
            <a:endParaRPr lang="en-US" dirty="0" smtClean="0"/>
          </a:p>
          <a:p>
            <a:r>
              <a:rPr lang="en-US" dirty="0" smtClean="0"/>
              <a:t>Design for SVSA</a:t>
            </a:r>
          </a:p>
        </p:txBody>
      </p:sp>
      <p:sp>
        <p:nvSpPr>
          <p:cNvPr id="8" name="Title 1"/>
          <p:cNvSpPr>
            <a:spLocks noGrp="1"/>
          </p:cNvSpPr>
          <p:nvPr>
            <p:ph type="title"/>
          </p:nvPr>
        </p:nvSpPr>
        <p:spPr>
          <a:xfrm>
            <a:off x="304800" y="228600"/>
            <a:ext cx="8534400" cy="758952"/>
          </a:xfrm>
        </p:spPr>
        <p:txBody>
          <a:bodyPr>
            <a:normAutofit fontScale="90000"/>
          </a:bodyPr>
          <a:lstStyle/>
          <a:p>
            <a:r>
              <a:rPr lang="en-US" dirty="0" smtClean="0"/>
              <a:t/>
            </a:r>
            <a:br>
              <a:rPr lang="en-US" dirty="0" smtClean="0"/>
            </a:br>
            <a:r>
              <a:rPr lang="en-US" dirty="0" smtClean="0"/>
              <a:t>Design Method</a:t>
            </a:r>
            <a:endParaRPr lang="en-US" dirty="0"/>
          </a:p>
        </p:txBody>
      </p:sp>
    </p:spTree>
    <p:extLst>
      <p:ext uri="{BB962C8B-B14F-4D97-AF65-F5344CB8AC3E}">
        <p14:creationId xmlns:p14="http://schemas.microsoft.com/office/powerpoint/2010/main" xmlns="" val="1491121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Suspension </a:t>
            </a:r>
            <a:r>
              <a:rPr lang="en-US" dirty="0" smtClean="0"/>
              <a:t>Layout</a:t>
            </a:r>
            <a:endParaRPr lang="en-US" dirty="0"/>
          </a:p>
        </p:txBody>
      </p:sp>
      <p:sp>
        <p:nvSpPr>
          <p:cNvPr id="3" name="Content Placeholder 2"/>
          <p:cNvSpPr>
            <a:spLocks noGrp="1"/>
          </p:cNvSpPr>
          <p:nvPr>
            <p:ph idx="1"/>
          </p:nvPr>
        </p:nvSpPr>
        <p:spPr>
          <a:xfrm>
            <a:off x="304800" y="1447800"/>
            <a:ext cx="8458200" cy="3200400"/>
          </a:xfrm>
        </p:spPr>
        <p:txBody>
          <a:bodyPr/>
          <a:lstStyle/>
          <a:p>
            <a:r>
              <a:rPr lang="en-US" dirty="0" smtClean="0"/>
              <a:t>Compromise between chassis and suspension design</a:t>
            </a:r>
          </a:p>
          <a:p>
            <a:r>
              <a:rPr lang="en-US" dirty="0" smtClean="0"/>
              <a:t>Averaged from well scoring FSAE teams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2667000"/>
            <a:ext cx="6705600" cy="368287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28600" y="1905000"/>
            <a:ext cx="5446903" cy="3786519"/>
          </a:xfrm>
          <a:prstGeom prst="rect">
            <a:avLst/>
          </a:prstGeom>
          <a:noFill/>
        </p:spPr>
      </p:pic>
      <p:sp>
        <p:nvSpPr>
          <p:cNvPr id="2" name="Title 1"/>
          <p:cNvSpPr>
            <a:spLocks noGrp="1"/>
          </p:cNvSpPr>
          <p:nvPr>
            <p:ph type="title"/>
          </p:nvPr>
        </p:nvSpPr>
        <p:spPr/>
        <p:txBody>
          <a:bodyPr/>
          <a:lstStyle/>
          <a:p>
            <a:r>
              <a:rPr lang="en-US" dirty="0" smtClean="0"/>
              <a:t>Kelly KD72501 Motor Controller</a:t>
            </a:r>
            <a:endParaRPr lang="en-US" dirty="0"/>
          </a:p>
        </p:txBody>
      </p:sp>
      <p:sp>
        <p:nvSpPr>
          <p:cNvPr id="5" name="Footer Placeholder 4"/>
          <p:cNvSpPr>
            <a:spLocks noGrp="1"/>
          </p:cNvSpPr>
          <p:nvPr>
            <p:ph type="ftr" sz="quarter" idx="11"/>
          </p:nvPr>
        </p:nvSpPr>
        <p:spPr/>
        <p:txBody>
          <a:bodyPr/>
          <a:lstStyle/>
          <a:p>
            <a:r>
              <a:rPr lang="en-US" smtClean="0"/>
              <a:t>Danny Covyeau</a:t>
            </a:r>
            <a:endParaRPr lang="en-US"/>
          </a:p>
        </p:txBody>
      </p:sp>
      <p:sp>
        <p:nvSpPr>
          <p:cNvPr id="3" name="Content Placeholder 2"/>
          <p:cNvSpPr>
            <a:spLocks noGrp="1"/>
          </p:cNvSpPr>
          <p:nvPr>
            <p:ph sz="quarter" idx="1"/>
          </p:nvPr>
        </p:nvSpPr>
        <p:spPr>
          <a:xfrm>
            <a:off x="5562600" y="1600200"/>
            <a:ext cx="3200400" cy="4525963"/>
          </a:xfrm>
        </p:spPr>
        <p:txBody>
          <a:bodyPr>
            <a:normAutofit fontScale="70000" lnSpcReduction="20000"/>
          </a:bodyPr>
          <a:lstStyle/>
          <a:p>
            <a:r>
              <a:rPr lang="en-US" dirty="0" smtClean="0"/>
              <a:t>Optical Isolated:</a:t>
            </a:r>
          </a:p>
          <a:p>
            <a:pPr lvl="1"/>
            <a:r>
              <a:rPr lang="en-US" dirty="0" smtClean="0"/>
              <a:t>throttle potentiometer </a:t>
            </a:r>
          </a:p>
          <a:p>
            <a:pPr lvl="1"/>
            <a:r>
              <a:rPr lang="en-US" dirty="0" smtClean="0"/>
              <a:t>brake potentiometer </a:t>
            </a:r>
          </a:p>
          <a:p>
            <a:pPr lvl="1"/>
            <a:r>
              <a:rPr lang="en-US" dirty="0" smtClean="0"/>
              <a:t>switches</a:t>
            </a:r>
          </a:p>
          <a:p>
            <a:r>
              <a:rPr lang="en-US" dirty="0" smtClean="0"/>
              <a:t>Uses high power MOSFETs to achieve ~99% efficiency</a:t>
            </a:r>
          </a:p>
          <a:p>
            <a:r>
              <a:rPr lang="en-US" dirty="0" smtClean="0"/>
              <a:t>200 Amps continuous</a:t>
            </a:r>
          </a:p>
          <a:p>
            <a:r>
              <a:rPr lang="en-US" dirty="0" smtClean="0"/>
              <a:t>500 Amp peak for 1 minute</a:t>
            </a:r>
          </a:p>
          <a:p>
            <a:r>
              <a:rPr lang="en-US" dirty="0" smtClean="0"/>
              <a:t>Built in regenerative braking that can recapture up to 100 amps</a:t>
            </a:r>
          </a:p>
          <a:p>
            <a:pPr lvl="1"/>
            <a:r>
              <a:rPr lang="en-US" dirty="0" smtClean="0"/>
              <a:t>Still requires mechanical brakes</a:t>
            </a:r>
          </a:p>
          <a:p>
            <a:r>
              <a:rPr lang="en-US" dirty="0" smtClean="0"/>
              <a:t>Programmable controller with a user-friendly GUI</a:t>
            </a:r>
            <a:endParaRPr lang="en-US" dirty="0"/>
          </a:p>
        </p:txBody>
      </p:sp>
      <p:sp>
        <p:nvSpPr>
          <p:cNvPr id="6" name="TextBox 5"/>
          <p:cNvSpPr txBox="1"/>
          <p:nvPr/>
        </p:nvSpPr>
        <p:spPr>
          <a:xfrm>
            <a:off x="1295400" y="5791200"/>
            <a:ext cx="3200400" cy="369332"/>
          </a:xfrm>
          <a:prstGeom prst="rect">
            <a:avLst/>
          </a:prstGeom>
          <a:noFill/>
        </p:spPr>
        <p:txBody>
          <a:bodyPr wrap="square" rtlCol="0">
            <a:spAutoFit/>
          </a:bodyPr>
          <a:lstStyle/>
          <a:p>
            <a:r>
              <a:rPr lang="en-US" i="1" dirty="0"/>
              <a:t>* Courtesy Kelly KD User Manual</a:t>
            </a:r>
            <a:endParaRPr lang="en-US" dirty="0"/>
          </a:p>
        </p:txBody>
      </p:sp>
      <p:sp>
        <p:nvSpPr>
          <p:cNvPr id="7" name="Slide Number Placeholder 6"/>
          <p:cNvSpPr>
            <a:spLocks noGrp="1"/>
          </p:cNvSpPr>
          <p:nvPr>
            <p:ph type="sldNum" sz="quarter" idx="12"/>
          </p:nvPr>
        </p:nvSpPr>
        <p:spPr/>
        <p:txBody>
          <a:bodyPr/>
          <a:lstStyle/>
          <a:p>
            <a:fld id="{80527773-D783-45D6-BAE6-721E0665E90A}"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FVSA</a:t>
            </a:r>
            <a:endParaRPr lang="en-US" dirty="0"/>
          </a:p>
        </p:txBody>
      </p:sp>
      <p:sp>
        <p:nvSpPr>
          <p:cNvPr id="3" name="Content Placeholder 2"/>
          <p:cNvSpPr>
            <a:spLocks noGrp="1"/>
          </p:cNvSpPr>
          <p:nvPr>
            <p:ph idx="1"/>
          </p:nvPr>
        </p:nvSpPr>
        <p:spPr>
          <a:xfrm>
            <a:off x="5562600" y="838200"/>
            <a:ext cx="3581400" cy="3048000"/>
          </a:xfrm>
        </p:spPr>
        <p:txBody>
          <a:bodyPr>
            <a:normAutofit/>
          </a:bodyPr>
          <a:lstStyle/>
          <a:p>
            <a:r>
              <a:rPr lang="en-US" dirty="0" smtClean="0"/>
              <a:t>Static case</a:t>
            </a:r>
          </a:p>
          <a:p>
            <a:r>
              <a:rPr lang="en-US" dirty="0" smtClean="0"/>
              <a:t>Instant center location</a:t>
            </a:r>
          </a:p>
          <a:p>
            <a:r>
              <a:rPr lang="en-US" dirty="0" smtClean="0"/>
              <a:t>Roll instant center location</a:t>
            </a:r>
          </a:p>
          <a:p>
            <a:r>
              <a:rPr lang="en-US" dirty="0" smtClean="0"/>
              <a:t>FVSA length</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6358" y="1295400"/>
            <a:ext cx="4207042" cy="235099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85800" y="3733800"/>
            <a:ext cx="8001000" cy="259714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0527773-D783-45D6-BAE6-721E0665E90A}" type="slidenum">
              <a:rPr lang="en-US" smtClean="0"/>
              <a:pPr/>
              <a:t>50</a:t>
            </a:fld>
            <a:endParaRPr lang="en-US"/>
          </a:p>
        </p:txBody>
      </p:sp>
      <p:sp>
        <p:nvSpPr>
          <p:cNvPr id="7" name="Footer Placeholder 6"/>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FVSA continued</a:t>
            </a:r>
            <a:endParaRPr lang="en-US" sz="3200" dirty="0"/>
          </a:p>
        </p:txBody>
      </p:sp>
      <p:sp>
        <p:nvSpPr>
          <p:cNvPr id="3" name="Content Placeholder 2"/>
          <p:cNvSpPr>
            <a:spLocks noGrp="1"/>
          </p:cNvSpPr>
          <p:nvPr>
            <p:ph idx="1"/>
          </p:nvPr>
        </p:nvSpPr>
        <p:spPr>
          <a:xfrm>
            <a:off x="304800" y="3733800"/>
            <a:ext cx="3505200" cy="2895600"/>
          </a:xfrm>
        </p:spPr>
        <p:txBody>
          <a:bodyPr/>
          <a:lstStyle/>
          <a:p>
            <a:r>
              <a:rPr lang="en-US" dirty="0" smtClean="0"/>
              <a:t>Minimize camber change</a:t>
            </a:r>
          </a:p>
          <a:p>
            <a:r>
              <a:rPr lang="en-US" dirty="0" smtClean="0"/>
              <a:t>Reduce jacking effect</a:t>
            </a:r>
          </a:p>
          <a:p>
            <a:r>
              <a:rPr lang="en-US" dirty="0" smtClean="0"/>
              <a:t>Reduce scrub</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606333" y="3962400"/>
            <a:ext cx="5537667" cy="28956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572000" y="838200"/>
            <a:ext cx="4411265" cy="29718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0" y="762000"/>
            <a:ext cx="5172583" cy="3047999"/>
          </a:xfrm>
          <a:prstGeom prst="rect">
            <a:avLst/>
          </a:prstGeom>
          <a:noFill/>
          <a:ln w="9525">
            <a:noFill/>
            <a:miter lim="800000"/>
            <a:headEnd/>
            <a:tailEnd/>
          </a:ln>
        </p:spPr>
      </p:pic>
      <p:sp>
        <p:nvSpPr>
          <p:cNvPr id="7" name="Content Placeholder 2"/>
          <p:cNvSpPr txBox="1">
            <a:spLocks/>
          </p:cNvSpPr>
          <p:nvPr/>
        </p:nvSpPr>
        <p:spPr>
          <a:xfrm>
            <a:off x="2590801" y="1143000"/>
            <a:ext cx="2667000" cy="533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t>FVSA Length</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6858000" y="4267200"/>
            <a:ext cx="2286000" cy="533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t>Camber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7197328" y="1143000"/>
            <a:ext cx="25146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t>scrub</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80527773-D783-45D6-BAE6-721E0665E90A}" type="slidenum">
              <a:rPr lang="en-US" smtClean="0"/>
              <a:pPr/>
              <a:t>51</a:t>
            </a:fld>
            <a:endParaRPr lang="en-US"/>
          </a:p>
        </p:txBody>
      </p:sp>
      <p:sp>
        <p:nvSpPr>
          <p:cNvPr id="11" name="Footer Placeholder 10"/>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SVSA</a:t>
            </a:r>
            <a:endParaRPr lang="en-US" dirty="0"/>
          </a:p>
        </p:txBody>
      </p:sp>
      <p:sp>
        <p:nvSpPr>
          <p:cNvPr id="3" name="Content Placeholder 2"/>
          <p:cNvSpPr>
            <a:spLocks noGrp="1"/>
          </p:cNvSpPr>
          <p:nvPr>
            <p:ph idx="1"/>
          </p:nvPr>
        </p:nvSpPr>
        <p:spPr>
          <a:xfrm>
            <a:off x="5257800" y="1371600"/>
            <a:ext cx="3352800" cy="2743200"/>
          </a:xfrm>
        </p:spPr>
        <p:txBody>
          <a:bodyPr>
            <a:normAutofit/>
          </a:bodyPr>
          <a:lstStyle/>
          <a:p>
            <a:r>
              <a:rPr lang="en-US" dirty="0" smtClean="0"/>
              <a:t>Static case</a:t>
            </a:r>
          </a:p>
          <a:p>
            <a:r>
              <a:rPr lang="en-US" dirty="0" smtClean="0"/>
              <a:t>Anti features</a:t>
            </a:r>
          </a:p>
          <a:p>
            <a:r>
              <a:rPr lang="en-US" dirty="0" smtClean="0"/>
              <a:t>Instant center location</a:t>
            </a:r>
          </a:p>
          <a:p>
            <a:r>
              <a:rPr lang="en-US" dirty="0" smtClean="0"/>
              <a:t>SVSA length</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1" y="1503676"/>
            <a:ext cx="4800599" cy="276352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4267200"/>
            <a:ext cx="8566804" cy="245815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0527773-D783-45D6-BAE6-721E0665E90A}" type="slidenum">
              <a:rPr lang="en-US" smtClean="0"/>
              <a:pPr/>
              <a:t>52</a:t>
            </a:fld>
            <a:endParaRPr lang="en-US"/>
          </a:p>
        </p:txBody>
      </p:sp>
      <p:sp>
        <p:nvSpPr>
          <p:cNvPr id="7" name="Footer Placeholder 6"/>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t>SVSA continued</a:t>
            </a:r>
            <a:endParaRPr lang="en-US" sz="3200" dirty="0"/>
          </a:p>
        </p:txBody>
      </p:sp>
      <p:sp>
        <p:nvSpPr>
          <p:cNvPr id="3" name="Content Placeholder 2"/>
          <p:cNvSpPr>
            <a:spLocks noGrp="1"/>
          </p:cNvSpPr>
          <p:nvPr>
            <p:ph idx="1"/>
          </p:nvPr>
        </p:nvSpPr>
        <p:spPr>
          <a:xfrm>
            <a:off x="4572000" y="1524000"/>
            <a:ext cx="4343400" cy="2438400"/>
          </a:xfrm>
        </p:spPr>
        <p:txBody>
          <a:bodyPr/>
          <a:lstStyle/>
          <a:p>
            <a:r>
              <a:rPr lang="en-US" dirty="0" smtClean="0"/>
              <a:t>% anti is relative to the amount of force carried in the members</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4648200" y="4038600"/>
            <a:ext cx="4495800" cy="26670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304800" y="1143000"/>
            <a:ext cx="4586869" cy="254138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1" y="3713632"/>
            <a:ext cx="5181600" cy="299726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0527773-D783-45D6-BAE6-721E0665E90A}" type="slidenum">
              <a:rPr lang="en-US" smtClean="0"/>
              <a:pPr/>
              <a:t>53</a:t>
            </a:fld>
            <a:endParaRPr lang="en-US"/>
          </a:p>
        </p:txBody>
      </p:sp>
      <p:sp>
        <p:nvSpPr>
          <p:cNvPr id="8" name="Footer Placeholder 7"/>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Adams-Car</a:t>
            </a:r>
            <a:endParaRPr lang="en-US" dirty="0"/>
          </a:p>
        </p:txBody>
      </p:sp>
      <p:sp>
        <p:nvSpPr>
          <p:cNvPr id="3" name="Content Placeholder 2"/>
          <p:cNvSpPr>
            <a:spLocks noGrp="1"/>
          </p:cNvSpPr>
          <p:nvPr>
            <p:ph idx="1"/>
          </p:nvPr>
        </p:nvSpPr>
        <p:spPr>
          <a:xfrm>
            <a:off x="457200" y="1447800"/>
            <a:ext cx="7315200" cy="1600200"/>
          </a:xfrm>
        </p:spPr>
        <p:txBody>
          <a:bodyPr/>
          <a:lstStyle/>
          <a:p>
            <a:r>
              <a:rPr lang="en-US" dirty="0" smtClean="0"/>
              <a:t>Virtual product development software</a:t>
            </a:r>
          </a:p>
          <a:p>
            <a:r>
              <a:rPr lang="en-US" dirty="0" smtClean="0"/>
              <a:t> Simulation of characteristics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819400" y="2895600"/>
            <a:ext cx="5726561" cy="364189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A-arm design</a:t>
            </a:r>
            <a:endParaRPr lang="en-US" dirty="0"/>
          </a:p>
        </p:txBody>
      </p:sp>
      <p:sp>
        <p:nvSpPr>
          <p:cNvPr id="3" name="Content Placeholder 2"/>
          <p:cNvSpPr>
            <a:spLocks noGrp="1"/>
          </p:cNvSpPr>
          <p:nvPr>
            <p:ph idx="1"/>
          </p:nvPr>
        </p:nvSpPr>
        <p:spPr>
          <a:xfrm>
            <a:off x="457200" y="1600200"/>
            <a:ext cx="2819400" cy="4267199"/>
          </a:xfrm>
        </p:spPr>
        <p:txBody>
          <a:bodyPr/>
          <a:lstStyle/>
          <a:p>
            <a:r>
              <a:rPr lang="en-US" dirty="0" smtClean="0"/>
              <a:t>Steering clearance</a:t>
            </a:r>
          </a:p>
          <a:p>
            <a:r>
              <a:rPr lang="en-US" dirty="0" smtClean="0"/>
              <a:t>Attachment to chassis</a:t>
            </a:r>
          </a:p>
          <a:p>
            <a:r>
              <a:rPr lang="en-US" dirty="0" smtClean="0"/>
              <a:t>Adjustable</a:t>
            </a:r>
          </a:p>
          <a:p>
            <a:endParaRPr lang="en-US" dirty="0" smtClean="0"/>
          </a:p>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429000" y="2209800"/>
            <a:ext cx="5315482" cy="40290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p>
        </p:txBody>
      </p:sp>
      <p:sp>
        <p:nvSpPr>
          <p:cNvPr id="3" name="Content Placeholder 2"/>
          <p:cNvSpPr>
            <a:spLocks noGrp="1"/>
          </p:cNvSpPr>
          <p:nvPr>
            <p:ph idx="1"/>
          </p:nvPr>
        </p:nvSpPr>
        <p:spPr/>
        <p:txBody>
          <a:bodyPr/>
          <a:lstStyle/>
          <a:p>
            <a:r>
              <a:rPr lang="en-US" dirty="0" smtClean="0"/>
              <a:t>February!</a:t>
            </a:r>
          </a:p>
          <a:p>
            <a:r>
              <a:rPr lang="en-US" dirty="0" smtClean="0"/>
              <a:t>All suspension design and modeling will be completed at the end of this month</a:t>
            </a:r>
          </a:p>
          <a:p>
            <a:endParaRPr lang="en-US" dirty="0" smtClean="0"/>
          </a:p>
        </p:txBody>
      </p:sp>
      <p:sp>
        <p:nvSpPr>
          <p:cNvPr id="4" name="Slide Number Placeholder 3"/>
          <p:cNvSpPr>
            <a:spLocks noGrp="1"/>
          </p:cNvSpPr>
          <p:nvPr>
            <p:ph type="sldNum" sz="quarter" idx="12"/>
          </p:nvPr>
        </p:nvSpPr>
        <p:spPr/>
        <p:txBody>
          <a:bodyPr/>
          <a:lstStyle/>
          <a:p>
            <a:fld id="{80527773-D783-45D6-BAE6-721E0665E90A}"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a:t>
            </a:r>
            <a:endParaRPr lang="en-US" dirty="0"/>
          </a:p>
        </p:txBody>
      </p:sp>
      <p:sp>
        <p:nvSpPr>
          <p:cNvPr id="3" name="Content Placeholder 2"/>
          <p:cNvSpPr>
            <a:spLocks noGrp="1"/>
          </p:cNvSpPr>
          <p:nvPr>
            <p:ph idx="1"/>
          </p:nvPr>
        </p:nvSpPr>
        <p:spPr/>
        <p:txBody>
          <a:bodyPr/>
          <a:lstStyle/>
          <a:p>
            <a:r>
              <a:rPr lang="en-US" dirty="0" smtClean="0"/>
              <a:t>Two stage plan</a:t>
            </a:r>
          </a:p>
          <a:p>
            <a:pPr lvl="1"/>
            <a:r>
              <a:rPr lang="en-US" dirty="0" smtClean="0"/>
              <a:t>Fitment</a:t>
            </a:r>
          </a:p>
          <a:p>
            <a:pPr lvl="1"/>
            <a:r>
              <a:rPr lang="en-US" dirty="0" smtClean="0"/>
              <a:t>Adjustment</a:t>
            </a:r>
          </a:p>
        </p:txBody>
      </p:sp>
      <p:sp>
        <p:nvSpPr>
          <p:cNvPr id="4" name="Slide Number Placeholder 3"/>
          <p:cNvSpPr>
            <a:spLocks noGrp="1"/>
          </p:cNvSpPr>
          <p:nvPr>
            <p:ph type="sldNum" sz="quarter" idx="12"/>
          </p:nvPr>
        </p:nvSpPr>
        <p:spPr/>
        <p:txBody>
          <a:bodyPr/>
          <a:lstStyle/>
          <a:p>
            <a:fld id="{80527773-D783-45D6-BAE6-721E0665E90A}"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a:t>
            </a:r>
            <a:endParaRPr lang="en-US" dirty="0"/>
          </a:p>
        </p:txBody>
      </p:sp>
      <p:sp>
        <p:nvSpPr>
          <p:cNvPr id="3" name="Content Placeholder 2"/>
          <p:cNvSpPr>
            <a:spLocks noGrp="1"/>
          </p:cNvSpPr>
          <p:nvPr>
            <p:ph idx="1"/>
          </p:nvPr>
        </p:nvSpPr>
        <p:spPr/>
        <p:txBody>
          <a:bodyPr/>
          <a:lstStyle/>
          <a:p>
            <a:r>
              <a:rPr lang="en-US" dirty="0" smtClean="0"/>
              <a:t>Objective:</a:t>
            </a:r>
          </a:p>
          <a:p>
            <a:pPr lvl="1"/>
            <a:r>
              <a:rPr lang="en-US" dirty="0" smtClean="0"/>
              <a:t>Fitment to rules and design</a:t>
            </a:r>
          </a:p>
          <a:p>
            <a:r>
              <a:rPr lang="en-US" dirty="0" smtClean="0"/>
              <a:t>Procedure:</a:t>
            </a:r>
          </a:p>
          <a:p>
            <a:pPr lvl="1"/>
            <a:r>
              <a:rPr lang="en-US" dirty="0" smtClean="0"/>
              <a:t>Measure accurate mounting locations for suspension brackets.</a:t>
            </a:r>
          </a:p>
          <a:p>
            <a:pPr lvl="2"/>
            <a:r>
              <a:rPr lang="en-US" dirty="0" smtClean="0"/>
              <a:t>Ensure points are squared along longitudinal center</a:t>
            </a:r>
          </a:p>
          <a:p>
            <a:pPr lvl="1"/>
            <a:r>
              <a:rPr lang="en-US" dirty="0" smtClean="0"/>
              <a:t>Final placement</a:t>
            </a: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a:t>
            </a:r>
            <a:endParaRPr lang="en-US" dirty="0"/>
          </a:p>
        </p:txBody>
      </p:sp>
      <p:sp>
        <p:nvSpPr>
          <p:cNvPr id="3" name="Content Placeholder 2"/>
          <p:cNvSpPr>
            <a:spLocks noGrp="1"/>
          </p:cNvSpPr>
          <p:nvPr>
            <p:ph idx="1"/>
          </p:nvPr>
        </p:nvSpPr>
        <p:spPr/>
        <p:txBody>
          <a:bodyPr/>
          <a:lstStyle/>
          <a:p>
            <a:r>
              <a:rPr lang="en-US" dirty="0" smtClean="0"/>
              <a:t>Objective:</a:t>
            </a:r>
          </a:p>
          <a:p>
            <a:pPr lvl="1"/>
            <a:r>
              <a:rPr lang="en-US" dirty="0" smtClean="0"/>
              <a:t>Set up</a:t>
            </a:r>
          </a:p>
          <a:p>
            <a:pPr lvl="2"/>
            <a:r>
              <a:rPr lang="en-US" dirty="0" smtClean="0"/>
              <a:t>Determine optimal characteristics</a:t>
            </a:r>
          </a:p>
          <a:p>
            <a:r>
              <a:rPr lang="en-US" dirty="0" smtClean="0"/>
              <a:t>Procedure:</a:t>
            </a:r>
          </a:p>
          <a:p>
            <a:pPr lvl="1"/>
            <a:r>
              <a:rPr lang="en-US" dirty="0" smtClean="0"/>
              <a:t>Test and tune suspension while other tests are being run</a:t>
            </a:r>
          </a:p>
          <a:p>
            <a:pPr lvl="2"/>
            <a:r>
              <a:rPr lang="en-US" dirty="0" smtClean="0"/>
              <a:t>Ensure toe, caster, camber, spring rate, and tire pressure are adjusted for optimal handling	</a:t>
            </a:r>
          </a:p>
        </p:txBody>
      </p:sp>
      <p:sp>
        <p:nvSpPr>
          <p:cNvPr id="4" name="Slide Number Placeholder 3"/>
          <p:cNvSpPr>
            <a:spLocks noGrp="1"/>
          </p:cNvSpPr>
          <p:nvPr>
            <p:ph type="sldNum" sz="quarter" idx="12"/>
          </p:nvPr>
        </p:nvSpPr>
        <p:spPr/>
        <p:txBody>
          <a:bodyPr/>
          <a:lstStyle/>
          <a:p>
            <a:fld id="{80527773-D783-45D6-BAE6-721E0665E90A}"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Stephen Kempinski</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&amp; Controller Testing</a:t>
            </a:r>
            <a:endParaRPr lang="en-US" dirty="0"/>
          </a:p>
        </p:txBody>
      </p:sp>
      <p:sp>
        <p:nvSpPr>
          <p:cNvPr id="4" name="Footer Placeholder 3"/>
          <p:cNvSpPr>
            <a:spLocks noGrp="1"/>
          </p:cNvSpPr>
          <p:nvPr>
            <p:ph type="ftr" sz="quarter" idx="11"/>
          </p:nvPr>
        </p:nvSpPr>
        <p:spPr/>
        <p:txBody>
          <a:bodyPr/>
          <a:lstStyle/>
          <a:p>
            <a:r>
              <a:rPr lang="en-US" smtClean="0"/>
              <a:t>Danny Covyeau</a:t>
            </a:r>
            <a:endParaRPr lang="en-US"/>
          </a:p>
        </p:txBody>
      </p:sp>
      <p:pic>
        <p:nvPicPr>
          <p:cNvPr id="17410" name="Picture 2" descr="C:\Users\Danny\Desktop\2012-02-06 17.36.44.jpg"/>
          <p:cNvPicPr>
            <a:picLocks noGrp="1" noChangeAspect="1" noChangeArrowheads="1"/>
          </p:cNvPicPr>
          <p:nvPr>
            <p:ph sz="quarter" idx="1"/>
          </p:nvPr>
        </p:nvPicPr>
        <p:blipFill>
          <a:blip r:embed="rId2" cstate="print"/>
          <a:srcRect/>
          <a:stretch>
            <a:fillRect/>
          </a:stretch>
        </p:blipFill>
        <p:spPr bwMode="auto">
          <a:xfrm>
            <a:off x="533400" y="2971800"/>
            <a:ext cx="4470400" cy="3352800"/>
          </a:xfrm>
          <a:prstGeom prst="rect">
            <a:avLst/>
          </a:prstGeom>
          <a:noFill/>
        </p:spPr>
      </p:pic>
      <p:sp>
        <p:nvSpPr>
          <p:cNvPr id="6" name="TextBox 5"/>
          <p:cNvSpPr txBox="1"/>
          <p:nvPr/>
        </p:nvSpPr>
        <p:spPr>
          <a:xfrm>
            <a:off x="5257800" y="1447801"/>
            <a:ext cx="3581400" cy="4278094"/>
          </a:xfrm>
          <a:prstGeom prst="rect">
            <a:avLst/>
          </a:prstGeom>
          <a:noFill/>
        </p:spPr>
        <p:txBody>
          <a:bodyPr wrap="square" rtlCol="0">
            <a:spAutoFit/>
          </a:bodyPr>
          <a:lstStyle/>
          <a:p>
            <a:r>
              <a:rPr lang="en-US" sz="1600" b="1" dirty="0" smtClean="0"/>
              <a:t>Desired Result:</a:t>
            </a:r>
          </a:p>
          <a:p>
            <a:r>
              <a:rPr lang="en-US" sz="1600" dirty="0" smtClean="0"/>
              <a:t>The controller will be able to accelerate in both the forward and reverse directions</a:t>
            </a:r>
          </a:p>
          <a:p>
            <a:endParaRPr lang="en-US" sz="1600" dirty="0" smtClean="0"/>
          </a:p>
          <a:p>
            <a:r>
              <a:rPr lang="en-US" sz="1600" b="1" dirty="0" smtClean="0"/>
              <a:t>Status:</a:t>
            </a:r>
          </a:p>
          <a:p>
            <a:r>
              <a:rPr lang="en-US" sz="1600" dirty="0" smtClean="0"/>
              <a:t>Controller has not been able to be programmed due to frequent resetting and under voltage warnings</a:t>
            </a:r>
          </a:p>
          <a:p>
            <a:endParaRPr lang="en-US" sz="1600" dirty="0" smtClean="0"/>
          </a:p>
          <a:p>
            <a:r>
              <a:rPr lang="en-US" sz="1600" b="1" dirty="0" smtClean="0"/>
              <a:t>Next Step:</a:t>
            </a:r>
          </a:p>
          <a:p>
            <a:r>
              <a:rPr lang="en-US" sz="1600" dirty="0" smtClean="0"/>
              <a:t>Use a more powerful power supply (~80 VDC) to eliminate under voltage warnings and attempt to eliminate frequent resetting. Once the controller can be programmed the motor will be wired up.</a:t>
            </a:r>
            <a:endParaRPr lang="en-US" sz="1600" dirty="0"/>
          </a:p>
        </p:txBody>
      </p:sp>
      <p:sp>
        <p:nvSpPr>
          <p:cNvPr id="7" name="TextBox 6"/>
          <p:cNvSpPr txBox="1"/>
          <p:nvPr/>
        </p:nvSpPr>
        <p:spPr>
          <a:xfrm>
            <a:off x="685800" y="1447800"/>
            <a:ext cx="4038600" cy="1477328"/>
          </a:xfrm>
          <a:prstGeom prst="rect">
            <a:avLst/>
          </a:prstGeom>
          <a:noFill/>
        </p:spPr>
        <p:txBody>
          <a:bodyPr wrap="square" rtlCol="0">
            <a:spAutoFit/>
          </a:bodyPr>
          <a:lstStyle/>
          <a:p>
            <a:r>
              <a:rPr lang="en-US" b="1" dirty="0" smtClean="0"/>
              <a:t>Objective: </a:t>
            </a:r>
          </a:p>
          <a:p>
            <a:r>
              <a:rPr lang="en-US" dirty="0" smtClean="0"/>
              <a:t>Verify that the electric motor controller works properly by testing that the forward and reverse functions of the motor operate</a:t>
            </a:r>
            <a:endParaRPr lang="en-US" dirty="0"/>
          </a:p>
        </p:txBody>
      </p:sp>
      <p:sp>
        <p:nvSpPr>
          <p:cNvPr id="8" name="Slide Number Placeholder 7"/>
          <p:cNvSpPr>
            <a:spLocks noGrp="1"/>
          </p:cNvSpPr>
          <p:nvPr>
            <p:ph type="sldNum" sz="quarter" idx="12"/>
          </p:nvPr>
        </p:nvSpPr>
        <p:spPr/>
        <p:txBody>
          <a:bodyPr/>
          <a:lstStyle/>
          <a:p>
            <a:fld id="{80527773-D783-45D6-BAE6-721E0665E90A}"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SAM </a:t>
            </a:r>
            <a:r>
              <a:rPr lang="en-US" b="0" dirty="0" err="1" smtClean="0"/>
              <a:t>rISBERG</a:t>
            </a:r>
            <a:endParaRPr lang="en-US" b="0" dirty="0" smtClean="0"/>
          </a:p>
          <a:p>
            <a:endParaRPr lang="en-US" dirty="0"/>
          </a:p>
        </p:txBody>
      </p:sp>
      <p:sp>
        <p:nvSpPr>
          <p:cNvPr id="6" name="Title 5"/>
          <p:cNvSpPr>
            <a:spLocks noGrp="1"/>
          </p:cNvSpPr>
          <p:nvPr>
            <p:ph type="title"/>
          </p:nvPr>
        </p:nvSpPr>
        <p:spPr/>
        <p:txBody>
          <a:bodyPr/>
          <a:lstStyle/>
          <a:p>
            <a:r>
              <a:rPr lang="en-US" dirty="0" smtClean="0"/>
              <a:t>Brakes and Components</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Brake System</a:t>
            </a:r>
            <a:endParaRPr lang="en-US" dirty="0"/>
          </a:p>
        </p:txBody>
      </p:sp>
      <p:sp>
        <p:nvSpPr>
          <p:cNvPr id="3" name="Content Placeholder 2"/>
          <p:cNvSpPr>
            <a:spLocks noGrp="1"/>
          </p:cNvSpPr>
          <p:nvPr>
            <p:ph idx="1"/>
          </p:nvPr>
        </p:nvSpPr>
        <p:spPr/>
        <p:txBody>
          <a:bodyPr/>
          <a:lstStyle/>
          <a:p>
            <a:pPr>
              <a:buNone/>
            </a:pPr>
            <a:r>
              <a:rPr lang="en-US" dirty="0" smtClean="0"/>
              <a:t>Typical braking system</a:t>
            </a:r>
          </a:p>
          <a:p>
            <a:pPr>
              <a:buNone/>
            </a:pPr>
            <a:r>
              <a:rPr lang="en-US" dirty="0" smtClean="0"/>
              <a:t>-master cylinder, proportioning valve, brake lines, calipers, </a:t>
            </a:r>
            <a:r>
              <a:rPr lang="en-US" dirty="0" smtClean="0"/>
              <a:t>etc. </a:t>
            </a:r>
            <a:endParaRPr lang="en-US" dirty="0"/>
          </a:p>
        </p:txBody>
      </p:sp>
      <p:pic>
        <p:nvPicPr>
          <p:cNvPr id="1026" name="Picture 2" descr="C:\Users\Samuel\Desktop\Brake_System.GIF"/>
          <p:cNvPicPr>
            <a:picLocks noChangeAspect="1" noChangeArrowheads="1"/>
          </p:cNvPicPr>
          <p:nvPr/>
        </p:nvPicPr>
        <p:blipFill>
          <a:blip r:embed="rId2" cstate="print"/>
          <a:srcRect/>
          <a:stretch>
            <a:fillRect/>
          </a:stretch>
        </p:blipFill>
        <p:spPr bwMode="auto">
          <a:xfrm>
            <a:off x="2590800" y="3048000"/>
            <a:ext cx="4953000" cy="3290993"/>
          </a:xfrm>
          <a:prstGeom prst="rect">
            <a:avLst/>
          </a:prstGeom>
          <a:noFill/>
        </p:spPr>
      </p:pic>
      <p:sp>
        <p:nvSpPr>
          <p:cNvPr id="5" name="Slide Number Placeholder 4"/>
          <p:cNvSpPr>
            <a:spLocks noGrp="1"/>
          </p:cNvSpPr>
          <p:nvPr>
            <p:ph type="sldNum" sz="quarter" idx="12"/>
          </p:nvPr>
        </p:nvSpPr>
        <p:spPr/>
        <p:txBody>
          <a:bodyPr/>
          <a:lstStyle/>
          <a:p>
            <a:fld id="{80527773-D783-45D6-BAE6-721E0665E90A}" type="slidenum">
              <a:rPr lang="en-US" smtClean="0"/>
              <a:pPr/>
              <a:t>61</a:t>
            </a:fld>
            <a:endParaRPr lang="en-US"/>
          </a:p>
        </p:txBody>
      </p:sp>
      <p:sp>
        <p:nvSpPr>
          <p:cNvPr id="6" name="Footer Placeholder 5"/>
          <p:cNvSpPr>
            <a:spLocks noGrp="1"/>
          </p:cNvSpPr>
          <p:nvPr>
            <p:ph type="ftr" sz="quarter" idx="11"/>
          </p:nvPr>
        </p:nvSpPr>
        <p:spPr/>
        <p:txBody>
          <a:bodyPr/>
          <a:lstStyle/>
          <a:p>
            <a:r>
              <a:rPr lang="en-US" smtClean="0"/>
              <a:t>Sam Risberg</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Formula Hybrid Braking System</a:t>
            </a:r>
            <a:endParaRPr lang="en-US" dirty="0"/>
          </a:p>
        </p:txBody>
      </p:sp>
      <p:sp>
        <p:nvSpPr>
          <p:cNvPr id="3" name="Content Placeholder 2"/>
          <p:cNvSpPr>
            <a:spLocks noGrp="1"/>
          </p:cNvSpPr>
          <p:nvPr>
            <p:ph idx="1"/>
          </p:nvPr>
        </p:nvSpPr>
        <p:spPr/>
        <p:txBody>
          <a:bodyPr/>
          <a:lstStyle/>
          <a:p>
            <a:r>
              <a:rPr lang="en-US" dirty="0" smtClean="0"/>
              <a:t>We will only have one brake in the rear “inboard”, meaning connected to an un-sprung weight (rear differential)</a:t>
            </a:r>
            <a:endParaRPr lang="en-US" dirty="0"/>
          </a:p>
        </p:txBody>
      </p:sp>
      <p:pic>
        <p:nvPicPr>
          <p:cNvPr id="2051" name="Picture 3" descr="C:\Users\Samuel\Desktop\2.png"/>
          <p:cNvPicPr>
            <a:picLocks noChangeAspect="1" noChangeArrowheads="1"/>
          </p:cNvPicPr>
          <p:nvPr/>
        </p:nvPicPr>
        <p:blipFill>
          <a:blip r:embed="rId2" cstate="print"/>
          <a:srcRect/>
          <a:stretch>
            <a:fillRect/>
          </a:stretch>
        </p:blipFill>
        <p:spPr bwMode="auto">
          <a:xfrm>
            <a:off x="2514600" y="3124200"/>
            <a:ext cx="5181600" cy="3191477"/>
          </a:xfrm>
          <a:prstGeom prst="rect">
            <a:avLst/>
          </a:prstGeom>
          <a:noFill/>
        </p:spPr>
      </p:pic>
      <p:sp>
        <p:nvSpPr>
          <p:cNvPr id="6" name="Rectangle 5"/>
          <p:cNvSpPr/>
          <p:nvPr/>
        </p:nvSpPr>
        <p:spPr>
          <a:xfrm>
            <a:off x="4800600" y="5029200"/>
            <a:ext cx="17526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80527773-D783-45D6-BAE6-721E0665E90A}" type="slidenum">
              <a:rPr lang="en-US" smtClean="0"/>
              <a:pPr/>
              <a:t>62</a:t>
            </a:fld>
            <a:endParaRPr lang="en-US"/>
          </a:p>
        </p:txBody>
      </p:sp>
      <p:sp>
        <p:nvSpPr>
          <p:cNvPr id="8" name="Footer Placeholder 7"/>
          <p:cNvSpPr>
            <a:spLocks noGrp="1"/>
          </p:cNvSpPr>
          <p:nvPr>
            <p:ph type="ftr" sz="quarter" idx="11"/>
          </p:nvPr>
        </p:nvSpPr>
        <p:spPr/>
        <p:txBody>
          <a:bodyPr/>
          <a:lstStyle/>
          <a:p>
            <a:r>
              <a:rPr lang="en-US" smtClean="0"/>
              <a:t>Sam Risberg</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Inboard Braking</a:t>
            </a:r>
            <a:endParaRPr lang="en-US" dirty="0"/>
          </a:p>
        </p:txBody>
      </p:sp>
      <p:sp>
        <p:nvSpPr>
          <p:cNvPr id="3" name="Content Placeholder 2"/>
          <p:cNvSpPr>
            <a:spLocks noGrp="1"/>
          </p:cNvSpPr>
          <p:nvPr>
            <p:ph idx="1"/>
          </p:nvPr>
        </p:nvSpPr>
        <p:spPr/>
        <p:txBody>
          <a:bodyPr/>
          <a:lstStyle/>
          <a:p>
            <a:pPr>
              <a:buNone/>
            </a:pPr>
            <a:r>
              <a:rPr lang="en-US" dirty="0" smtClean="0"/>
              <a:t>Inboard differential mounted brake rotor and caliper</a:t>
            </a:r>
            <a:endParaRPr lang="en-US" dirty="0"/>
          </a:p>
        </p:txBody>
      </p:sp>
      <p:pic>
        <p:nvPicPr>
          <p:cNvPr id="1026" name="Picture 2" descr="http://webzoom.freewebs.com/atvproducttests/Bombardier800XTOutlander/frontbrakes.jpg"/>
          <p:cNvPicPr>
            <a:picLocks noChangeAspect="1" noChangeArrowheads="1"/>
          </p:cNvPicPr>
          <p:nvPr/>
        </p:nvPicPr>
        <p:blipFill>
          <a:blip r:embed="rId2" cstate="print"/>
          <a:srcRect/>
          <a:stretch>
            <a:fillRect/>
          </a:stretch>
        </p:blipFill>
        <p:spPr bwMode="auto">
          <a:xfrm>
            <a:off x="2895600" y="2286000"/>
            <a:ext cx="5562600" cy="4079242"/>
          </a:xfrm>
          <a:prstGeom prst="rect">
            <a:avLst/>
          </a:prstGeom>
          <a:noFill/>
        </p:spPr>
      </p:pic>
      <p:sp>
        <p:nvSpPr>
          <p:cNvPr id="5" name="Slide Number Placeholder 4"/>
          <p:cNvSpPr>
            <a:spLocks noGrp="1"/>
          </p:cNvSpPr>
          <p:nvPr>
            <p:ph type="sldNum" sz="quarter" idx="12"/>
          </p:nvPr>
        </p:nvSpPr>
        <p:spPr/>
        <p:txBody>
          <a:bodyPr/>
          <a:lstStyle/>
          <a:p>
            <a:fld id="{80527773-D783-45D6-BAE6-721E0665E90A}"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Sam Risberg</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Formula Hybrid Braking System</a:t>
            </a:r>
            <a:endParaRPr lang="en-US" dirty="0"/>
          </a:p>
        </p:txBody>
      </p:sp>
      <p:sp>
        <p:nvSpPr>
          <p:cNvPr id="3" name="Content Placeholder 2"/>
          <p:cNvSpPr>
            <a:spLocks noGrp="1"/>
          </p:cNvSpPr>
          <p:nvPr>
            <p:ph idx="1"/>
          </p:nvPr>
        </p:nvSpPr>
        <p:spPr/>
        <p:txBody>
          <a:bodyPr/>
          <a:lstStyle/>
          <a:p>
            <a:r>
              <a:rPr lang="en-US" dirty="0" smtClean="0"/>
              <a:t>Instead of one master cylinder and a proportioning valve we will have two master cylinders with a brake bias bar.</a:t>
            </a:r>
            <a:endParaRPr lang="en-US" dirty="0"/>
          </a:p>
        </p:txBody>
      </p:sp>
      <p:pic>
        <p:nvPicPr>
          <p:cNvPr id="5" name="Picture 3" descr="C:\Users\Samuel\Desktop\2.png"/>
          <p:cNvPicPr>
            <a:picLocks noChangeAspect="1" noChangeArrowheads="1"/>
          </p:cNvPicPr>
          <p:nvPr/>
        </p:nvPicPr>
        <p:blipFill>
          <a:blip r:embed="rId2" cstate="print"/>
          <a:srcRect/>
          <a:stretch>
            <a:fillRect/>
          </a:stretch>
        </p:blipFill>
        <p:spPr bwMode="auto">
          <a:xfrm>
            <a:off x="152400" y="3657600"/>
            <a:ext cx="4330073" cy="2667000"/>
          </a:xfrm>
          <a:prstGeom prst="rect">
            <a:avLst/>
          </a:prstGeom>
          <a:noFill/>
        </p:spPr>
      </p:pic>
      <p:sp>
        <p:nvSpPr>
          <p:cNvPr id="8" name="Rectangle 7"/>
          <p:cNvSpPr/>
          <p:nvPr/>
        </p:nvSpPr>
        <p:spPr>
          <a:xfrm>
            <a:off x="1752600" y="3733800"/>
            <a:ext cx="11430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5029200"/>
            <a:ext cx="685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G_3623.jpg "/>
          <p:cNvPicPr>
            <a:picLocks noChangeAspect="1" noChangeArrowheads="1"/>
          </p:cNvPicPr>
          <p:nvPr/>
        </p:nvPicPr>
        <p:blipFill>
          <a:blip r:embed="rId3" cstate="print"/>
          <a:srcRect/>
          <a:stretch>
            <a:fillRect/>
          </a:stretch>
        </p:blipFill>
        <p:spPr bwMode="auto">
          <a:xfrm>
            <a:off x="4648200" y="3048000"/>
            <a:ext cx="4343400" cy="3257550"/>
          </a:xfrm>
          <a:prstGeom prst="rect">
            <a:avLst/>
          </a:prstGeom>
          <a:noFill/>
        </p:spPr>
      </p:pic>
      <p:sp>
        <p:nvSpPr>
          <p:cNvPr id="10" name="Slide Number Placeholder 9"/>
          <p:cNvSpPr>
            <a:spLocks noGrp="1"/>
          </p:cNvSpPr>
          <p:nvPr>
            <p:ph type="sldNum" sz="quarter" idx="12"/>
          </p:nvPr>
        </p:nvSpPr>
        <p:spPr/>
        <p:txBody>
          <a:bodyPr/>
          <a:lstStyle/>
          <a:p>
            <a:fld id="{80527773-D783-45D6-BAE6-721E0665E90A}" type="slidenum">
              <a:rPr lang="en-US" smtClean="0"/>
              <a:pPr/>
              <a:t>64</a:t>
            </a:fld>
            <a:endParaRPr lang="en-US"/>
          </a:p>
        </p:txBody>
      </p:sp>
      <p:sp>
        <p:nvSpPr>
          <p:cNvPr id="11" name="Footer Placeholder 10"/>
          <p:cNvSpPr>
            <a:spLocks noGrp="1"/>
          </p:cNvSpPr>
          <p:nvPr>
            <p:ph type="ftr" sz="quarter" idx="11"/>
          </p:nvPr>
        </p:nvSpPr>
        <p:spPr/>
        <p:txBody>
          <a:bodyPr/>
          <a:lstStyle/>
          <a:p>
            <a:r>
              <a:rPr lang="en-US" smtClean="0"/>
              <a:t>Sam Risberg</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Brake bias bar</a:t>
            </a:r>
            <a:endParaRPr lang="en-US" dirty="0"/>
          </a:p>
        </p:txBody>
      </p:sp>
      <p:sp>
        <p:nvSpPr>
          <p:cNvPr id="3" name="Content Placeholder 2"/>
          <p:cNvSpPr>
            <a:spLocks noGrp="1"/>
          </p:cNvSpPr>
          <p:nvPr>
            <p:ph idx="1"/>
          </p:nvPr>
        </p:nvSpPr>
        <p:spPr/>
        <p:txBody>
          <a:bodyPr/>
          <a:lstStyle/>
          <a:p>
            <a:r>
              <a:rPr lang="en-US" dirty="0" smtClean="0"/>
              <a:t>The bias bar will allow us to put more bias in the rear brakes or front respectively.</a:t>
            </a:r>
          </a:p>
          <a:p>
            <a:endParaRPr lang="en-US" dirty="0"/>
          </a:p>
          <a:p>
            <a:pPr>
              <a:buNone/>
            </a:pPr>
            <a:endParaRPr lang="en-US" dirty="0"/>
          </a:p>
        </p:txBody>
      </p:sp>
      <p:pic>
        <p:nvPicPr>
          <p:cNvPr id="5122" name="Picture 2" descr="http://compark.co.uk/luego/technical/images/bias_bar.gif"/>
          <p:cNvPicPr>
            <a:picLocks noChangeAspect="1" noChangeArrowheads="1"/>
          </p:cNvPicPr>
          <p:nvPr/>
        </p:nvPicPr>
        <p:blipFill>
          <a:blip r:embed="rId2" cstate="print"/>
          <a:srcRect/>
          <a:stretch>
            <a:fillRect/>
          </a:stretch>
        </p:blipFill>
        <p:spPr bwMode="auto">
          <a:xfrm>
            <a:off x="4419600" y="2502218"/>
            <a:ext cx="4564037" cy="3822382"/>
          </a:xfrm>
          <a:prstGeom prst="rect">
            <a:avLst/>
          </a:prstGeom>
          <a:noFill/>
        </p:spPr>
      </p:pic>
      <p:sp>
        <p:nvSpPr>
          <p:cNvPr id="6" name="TextBox 5"/>
          <p:cNvSpPr txBox="1"/>
          <p:nvPr/>
        </p:nvSpPr>
        <p:spPr>
          <a:xfrm>
            <a:off x="381000" y="2895600"/>
            <a:ext cx="4191000" cy="3046988"/>
          </a:xfrm>
          <a:prstGeom prst="rect">
            <a:avLst/>
          </a:prstGeom>
          <a:noFill/>
        </p:spPr>
        <p:txBody>
          <a:bodyPr wrap="square" rtlCol="0">
            <a:spAutoFit/>
          </a:bodyPr>
          <a:lstStyle/>
          <a:p>
            <a:r>
              <a:rPr lang="en-US" sz="3200" smtClean="0"/>
              <a:t>-This will be beneficial when using regenerative braking, which will most likely be implemented in next years car</a:t>
            </a:r>
            <a:endParaRPr lang="en-US" sz="3200" dirty="0"/>
          </a:p>
        </p:txBody>
      </p:sp>
      <p:sp>
        <p:nvSpPr>
          <p:cNvPr id="7" name="Slide Number Placeholder 6"/>
          <p:cNvSpPr>
            <a:spLocks noGrp="1"/>
          </p:cNvSpPr>
          <p:nvPr>
            <p:ph type="sldNum" sz="quarter" idx="12"/>
          </p:nvPr>
        </p:nvSpPr>
        <p:spPr/>
        <p:txBody>
          <a:bodyPr/>
          <a:lstStyle/>
          <a:p>
            <a:fld id="{80527773-D783-45D6-BAE6-721E0665E90A}" type="slidenum">
              <a:rPr lang="en-US" smtClean="0"/>
              <a:pPr/>
              <a:t>65</a:t>
            </a:fld>
            <a:endParaRPr lang="en-US"/>
          </a:p>
        </p:txBody>
      </p:sp>
      <p:sp>
        <p:nvSpPr>
          <p:cNvPr id="8" name="Footer Placeholder 7"/>
          <p:cNvSpPr>
            <a:spLocks noGrp="1"/>
          </p:cNvSpPr>
          <p:nvPr>
            <p:ph type="ftr" sz="quarter" idx="11"/>
          </p:nvPr>
        </p:nvSpPr>
        <p:spPr/>
        <p:txBody>
          <a:bodyPr/>
          <a:lstStyle/>
          <a:p>
            <a:r>
              <a:rPr lang="en-US" smtClean="0"/>
              <a:t>Sam Risberg</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Brake Adjustments</a:t>
            </a:r>
            <a:endParaRPr lang="en-US" dirty="0"/>
          </a:p>
        </p:txBody>
      </p:sp>
      <p:sp>
        <p:nvSpPr>
          <p:cNvPr id="3" name="Content Placeholder 2"/>
          <p:cNvSpPr>
            <a:spLocks noGrp="1"/>
          </p:cNvSpPr>
          <p:nvPr>
            <p:ph idx="1"/>
          </p:nvPr>
        </p:nvSpPr>
        <p:spPr/>
        <p:txBody>
          <a:bodyPr/>
          <a:lstStyle/>
          <a:p>
            <a:r>
              <a:rPr lang="en-US" dirty="0" smtClean="0"/>
              <a:t>To change the brake bias on the fly would be impossible without tools.</a:t>
            </a:r>
          </a:p>
          <a:p>
            <a:r>
              <a:rPr lang="en-US" dirty="0" smtClean="0"/>
              <a:t>With a remote bias adjuster we can change the rear/front brake bias on the fly!</a:t>
            </a:r>
            <a:endParaRPr lang="en-US" dirty="0"/>
          </a:p>
        </p:txBody>
      </p:sp>
      <p:pic>
        <p:nvPicPr>
          <p:cNvPr id="4098" name="Picture 2" descr="AAF-ALL42072.jpg"/>
          <p:cNvPicPr>
            <a:picLocks noChangeAspect="1" noChangeArrowheads="1"/>
          </p:cNvPicPr>
          <p:nvPr/>
        </p:nvPicPr>
        <p:blipFill>
          <a:blip r:embed="rId2" cstate="print"/>
          <a:srcRect/>
          <a:stretch>
            <a:fillRect/>
          </a:stretch>
        </p:blipFill>
        <p:spPr bwMode="auto">
          <a:xfrm>
            <a:off x="3886200" y="3505200"/>
            <a:ext cx="5057219" cy="2819400"/>
          </a:xfrm>
          <a:prstGeom prst="rect">
            <a:avLst/>
          </a:prstGeom>
          <a:noFill/>
        </p:spPr>
      </p:pic>
      <p:sp>
        <p:nvSpPr>
          <p:cNvPr id="5" name="Slide Number Placeholder 4"/>
          <p:cNvSpPr>
            <a:spLocks noGrp="1"/>
          </p:cNvSpPr>
          <p:nvPr>
            <p:ph type="sldNum" sz="quarter" idx="12"/>
          </p:nvPr>
        </p:nvSpPr>
        <p:spPr/>
        <p:txBody>
          <a:bodyPr/>
          <a:lstStyle/>
          <a:p>
            <a:fld id="{80527773-D783-45D6-BAE6-721E0665E90A}"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Sam Risberg</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brake components</a:t>
            </a:r>
            <a:endParaRPr lang="en-US" dirty="0"/>
          </a:p>
        </p:txBody>
      </p:sp>
      <p:sp>
        <p:nvSpPr>
          <p:cNvPr id="3" name="Content Placeholder 2"/>
          <p:cNvSpPr>
            <a:spLocks noGrp="1"/>
          </p:cNvSpPr>
          <p:nvPr>
            <p:ph idx="1"/>
          </p:nvPr>
        </p:nvSpPr>
        <p:spPr/>
        <p:txBody>
          <a:bodyPr/>
          <a:lstStyle/>
          <a:p>
            <a:r>
              <a:rPr lang="en-US" dirty="0" smtClean="0"/>
              <a:t>Required test for competition-</a:t>
            </a:r>
          </a:p>
          <a:p>
            <a:pPr>
              <a:buNone/>
            </a:pPr>
            <a:endParaRPr lang="en-US" dirty="0" smtClean="0"/>
          </a:p>
          <a:p>
            <a:r>
              <a:rPr lang="en-US" dirty="0" smtClean="0"/>
              <a:t>“The brake system will be dynamically tested and must demonstrate the capability of locking all four (4) wheels and stopping the vehicle in a straight line at the end of an acceleration run specified by the brake inspectors”</a:t>
            </a:r>
            <a:endParaRPr lang="en-US" dirty="0"/>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Sam Risberg</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Tomas </a:t>
            </a:r>
            <a:r>
              <a:rPr lang="en-US" b="0" dirty="0" err="1" smtClean="0"/>
              <a:t>Bacci</a:t>
            </a:r>
            <a:endParaRPr lang="en-US" b="0" dirty="0" smtClean="0"/>
          </a:p>
          <a:p>
            <a:endParaRPr lang="en-US" dirty="0"/>
          </a:p>
        </p:txBody>
      </p:sp>
      <p:sp>
        <p:nvSpPr>
          <p:cNvPr id="6" name="Title 5"/>
          <p:cNvSpPr>
            <a:spLocks noGrp="1"/>
          </p:cNvSpPr>
          <p:nvPr>
            <p:ph type="title"/>
          </p:nvPr>
        </p:nvSpPr>
        <p:spPr/>
        <p:txBody>
          <a:bodyPr/>
          <a:lstStyle/>
          <a:p>
            <a:r>
              <a:rPr lang="en-US" dirty="0" smtClean="0"/>
              <a:t>Steering</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Grp="1" noChangeArrowheads="1"/>
          </p:cNvSpPr>
          <p:nvPr>
            <p:ph type="title"/>
          </p:nvPr>
        </p:nvSpPr>
        <p:spPr>
          <a:xfrm>
            <a:off x="457200" y="274638"/>
            <a:ext cx="8229600" cy="639762"/>
          </a:xfrm>
        </p:spPr>
        <p:txBody>
          <a:bodyPr lIns="0" tIns="0" rIns="0" bIns="0"/>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dirty="0" smtClean="0"/>
              <a:t>Steering Design Overview</a:t>
            </a:r>
            <a:endParaRPr lang="en-US" sz="4400" dirty="0"/>
          </a:p>
        </p:txBody>
      </p:sp>
      <p:sp>
        <p:nvSpPr>
          <p:cNvPr id="13" name="Text Box 2"/>
          <p:cNvSpPr txBox="1">
            <a:spLocks noChangeArrowheads="1"/>
          </p:cNvSpPr>
          <p:nvPr/>
        </p:nvSpPr>
        <p:spPr bwMode="auto">
          <a:xfrm>
            <a:off x="6096000" y="5943600"/>
            <a:ext cx="2286000" cy="457200"/>
          </a:xfrm>
          <a:prstGeom prst="rect">
            <a:avLst/>
          </a:prstGeom>
          <a:noFill/>
          <a:ln w="9525">
            <a:noFill/>
            <a:round/>
            <a:headEnd/>
            <a:tailEnd/>
          </a:ln>
        </p:spPr>
        <p:txBody>
          <a:bodyPr lIns="90000" tIns="59112" rIns="90000" bIns="45000"/>
          <a:lstStyle/>
          <a:p>
            <a:pPr>
              <a:tabLst>
                <a:tab pos="723900" algn="l"/>
                <a:tab pos="1447800" algn="l"/>
                <a:tab pos="2171700" algn="l"/>
              </a:tabLst>
            </a:pPr>
            <a:r>
              <a:rPr lang="en-US" sz="1600" dirty="0">
                <a:solidFill>
                  <a:srgbClr val="000000"/>
                </a:solidFill>
                <a:latin typeface="Corbel" pitchFamily="34" charset="0"/>
                <a:ea typeface="SimSun"/>
                <a:cs typeface="SimSun"/>
              </a:rPr>
              <a:t>www.motorera.com</a:t>
            </a:r>
          </a:p>
        </p:txBody>
      </p:sp>
      <p:sp>
        <p:nvSpPr>
          <p:cNvPr id="15" name="Rectangle 4"/>
          <p:cNvSpPr txBox="1">
            <a:spLocks noChangeArrowheads="1"/>
          </p:cNvSpPr>
          <p:nvPr/>
        </p:nvSpPr>
        <p:spPr>
          <a:xfrm>
            <a:off x="457200" y="1646238"/>
            <a:ext cx="4014788" cy="4525962"/>
          </a:xfrm>
          <a:prstGeom prst="rect">
            <a:avLst/>
          </a:prstGeom>
        </p:spPr>
        <p:txBody>
          <a:bodyPr vert="horz" lIns="0" tIns="0" rIns="0" bIns="0" rtlCol="0">
            <a:normAutofit/>
          </a:bodyPr>
          <a:lstStyle/>
          <a:p>
            <a:pPr marL="431800" marR="0" lvl="0" indent="-323850" algn="l" defTabSz="914400" rtl="0" eaLnBrk="1" fontAlgn="auto" latinLnBrk="0" hangingPunct="1">
              <a:lnSpc>
                <a:spcPct val="100000"/>
              </a:lnSpc>
              <a:spcBef>
                <a:spcPct val="20000"/>
              </a:spcBef>
              <a:spcAft>
                <a:spcPts val="0"/>
              </a:spcAft>
              <a:buClrTx/>
              <a:buSzPct val="45000"/>
              <a:buFont typeface="Wingdings" pitchFamily="2" charset="2"/>
              <a:buChar char=""/>
              <a:tabLst>
                <a:tab pos="723900" algn="l"/>
                <a:tab pos="1447800" algn="l"/>
                <a:tab pos="2171700" algn="l"/>
                <a:tab pos="2895600" algn="l"/>
                <a:tab pos="36195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1800" marR="0" lvl="0" indent="-323850" algn="l" defTabSz="914400" rtl="0" eaLnBrk="1" fontAlgn="auto" latinLnBrk="0" hangingPunct="1">
              <a:lnSpc>
                <a:spcPct val="100000"/>
              </a:lnSpc>
              <a:spcBef>
                <a:spcPct val="20000"/>
              </a:spcBef>
              <a:spcAft>
                <a:spcPts val="0"/>
              </a:spcAft>
              <a:buClrTx/>
              <a:buSzPct val="45000"/>
              <a:tabLst>
                <a:tab pos="723900" algn="l"/>
                <a:tab pos="1447800" algn="l"/>
                <a:tab pos="2171700" algn="l"/>
                <a:tab pos="2895600" algn="l"/>
                <a:tab pos="3619500" algn="l"/>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Rack and Pinion</a:t>
            </a:r>
            <a:r>
              <a:rPr kumimoji="0" lang="en-US" sz="2000" b="0" i="1" u="none" strike="noStrike" kern="1200" cap="none" spc="0" normalizeH="0" noProof="0" dirty="0" smtClean="0">
                <a:ln>
                  <a:noFill/>
                </a:ln>
                <a:solidFill>
                  <a:schemeClr val="tx1"/>
                </a:solidFill>
                <a:effectLst/>
                <a:uLnTx/>
                <a:uFillTx/>
                <a:latin typeface="+mn-lt"/>
                <a:ea typeface="+mn-ea"/>
                <a:cs typeface="+mn-cs"/>
              </a:rPr>
              <a:t> steering</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Rotation on wheel displaces a rack horizontally</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Rack connects to  uprights through the use of tie rods</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Rack is low mounted, tilted</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endParaRPr lang="en-US" sz="3200" dirty="0"/>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5029200" y="2895600"/>
            <a:ext cx="3145477" cy="31051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05400" y="1447800"/>
            <a:ext cx="3067050" cy="1457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0527773-D783-45D6-BAE6-721E0665E90A}" type="slidenum">
              <a:rPr lang="en-US" smtClean="0"/>
              <a:pPr/>
              <a:t>69</a:t>
            </a:fld>
            <a:endParaRPr lang="en-US"/>
          </a:p>
        </p:txBody>
      </p:sp>
      <p:sp>
        <p:nvSpPr>
          <p:cNvPr id="8" name="Footer Placeholder 7"/>
          <p:cNvSpPr>
            <a:spLocks noGrp="1"/>
          </p:cNvSpPr>
          <p:nvPr>
            <p:ph type="ftr" sz="quarter" idx="11"/>
          </p:nvPr>
        </p:nvSpPr>
        <p:spPr/>
        <p:txBody>
          <a:bodyPr/>
          <a:lstStyle/>
          <a:p>
            <a:r>
              <a:rPr lang="en-US" smtClean="0"/>
              <a:t>Tomas Bacci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Contingency Plan(s)</a:t>
            </a:r>
            <a:endParaRPr lang="en-US" dirty="0"/>
          </a:p>
        </p:txBody>
      </p:sp>
      <p:sp>
        <p:nvSpPr>
          <p:cNvPr id="4" name="Footer Placeholder 3"/>
          <p:cNvSpPr>
            <a:spLocks noGrp="1"/>
          </p:cNvSpPr>
          <p:nvPr>
            <p:ph type="ftr" sz="quarter" idx="11"/>
          </p:nvPr>
        </p:nvSpPr>
        <p:spPr/>
        <p:txBody>
          <a:bodyPr/>
          <a:lstStyle/>
          <a:p>
            <a:r>
              <a:rPr lang="en-US" smtClean="0"/>
              <a:t>Danny Covyeau</a:t>
            </a:r>
            <a:endParaRPr lang="en-US" dirty="0"/>
          </a:p>
        </p:txBody>
      </p:sp>
      <p:sp>
        <p:nvSpPr>
          <p:cNvPr id="3" name="Content Placeholder 2"/>
          <p:cNvSpPr>
            <a:spLocks noGrp="1"/>
          </p:cNvSpPr>
          <p:nvPr>
            <p:ph sz="quarter" idx="1"/>
          </p:nvPr>
        </p:nvSpPr>
        <p:spPr/>
        <p:txBody>
          <a:bodyPr>
            <a:normAutofit/>
          </a:bodyPr>
          <a:lstStyle/>
          <a:p>
            <a:r>
              <a:rPr lang="en-US" dirty="0" smtClean="0"/>
              <a:t>Kelly KDH07501A - $599</a:t>
            </a:r>
          </a:p>
          <a:p>
            <a:pPr lvl="1"/>
            <a:r>
              <a:rPr lang="en-US" dirty="0" smtClean="0"/>
              <a:t>Optically isolated</a:t>
            </a:r>
          </a:p>
          <a:p>
            <a:pPr lvl="1"/>
            <a:r>
              <a:rPr lang="en-US" dirty="0" smtClean="0"/>
              <a:t>24 – 72 VDC, 500A with </a:t>
            </a:r>
            <a:r>
              <a:rPr lang="en-US" dirty="0" err="1" smtClean="0"/>
              <a:t>Regen</a:t>
            </a:r>
            <a:endParaRPr lang="en-US" dirty="0" smtClean="0"/>
          </a:p>
          <a:p>
            <a:endParaRPr lang="en-US" dirty="0" smtClean="0"/>
          </a:p>
          <a:p>
            <a:r>
              <a:rPr lang="en-US" dirty="0" smtClean="0"/>
              <a:t>Kelly KDH12601E - $999</a:t>
            </a:r>
          </a:p>
          <a:p>
            <a:pPr lvl="1"/>
            <a:r>
              <a:rPr lang="en-US" dirty="0" smtClean="0"/>
              <a:t>Optically isolated</a:t>
            </a:r>
          </a:p>
          <a:p>
            <a:pPr lvl="1"/>
            <a:r>
              <a:rPr lang="en-US" dirty="0" smtClean="0"/>
              <a:t>12 – 120 VDC, 600A with </a:t>
            </a:r>
            <a:r>
              <a:rPr lang="en-US" dirty="0" err="1" smtClean="0"/>
              <a:t>Regen</a:t>
            </a:r>
            <a:endParaRPr lang="en-US" dirty="0" smtClean="0"/>
          </a:p>
          <a:p>
            <a:pPr lvl="1"/>
            <a:endParaRPr lang="en-US" dirty="0" smtClean="0"/>
          </a:p>
          <a:p>
            <a:r>
              <a:rPr lang="en-US" dirty="0" smtClean="0"/>
              <a:t>Both controllers eliminate the need for the isolation circuit</a:t>
            </a:r>
            <a:endParaRPr lang="en-US" dirty="0"/>
          </a:p>
        </p:txBody>
      </p:sp>
      <p:sp>
        <p:nvSpPr>
          <p:cNvPr id="5" name="Slide Number Placeholder 4"/>
          <p:cNvSpPr>
            <a:spLocks noGrp="1"/>
          </p:cNvSpPr>
          <p:nvPr>
            <p:ph type="sldNum" sz="quarter" idx="12"/>
          </p:nvPr>
        </p:nvSpPr>
        <p:spPr/>
        <p:txBody>
          <a:bodyPr/>
          <a:lstStyle/>
          <a:p>
            <a:fld id="{80527773-D783-45D6-BAE6-721E0665E90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Design Overview</a:t>
            </a:r>
            <a:endParaRPr lang="en-US" dirty="0"/>
          </a:p>
        </p:txBody>
      </p:sp>
      <p:sp>
        <p:nvSpPr>
          <p:cNvPr id="6" name="Rectangle 4"/>
          <p:cNvSpPr txBox="1">
            <a:spLocks noChangeArrowheads="1"/>
          </p:cNvSpPr>
          <p:nvPr/>
        </p:nvSpPr>
        <p:spPr>
          <a:xfrm>
            <a:off x="457200" y="1646238"/>
            <a:ext cx="4014788" cy="4525962"/>
          </a:xfrm>
          <a:prstGeom prst="rect">
            <a:avLst/>
          </a:prstGeom>
        </p:spPr>
        <p:txBody>
          <a:bodyPr vert="horz" lIns="0" tIns="0" rIns="0" bIns="0" rtlCol="0">
            <a:normAutofit/>
          </a:bodyPr>
          <a:lstStyle/>
          <a:p>
            <a:pPr marL="431800" marR="0" lvl="0" indent="-323850" algn="l" defTabSz="914400" rtl="0" eaLnBrk="1" fontAlgn="auto" latinLnBrk="0" hangingPunct="1">
              <a:lnSpc>
                <a:spcPct val="100000"/>
              </a:lnSpc>
              <a:spcBef>
                <a:spcPct val="20000"/>
              </a:spcBef>
              <a:spcAft>
                <a:spcPts val="0"/>
              </a:spcAft>
              <a:buClrTx/>
              <a:buSzPct val="45000"/>
              <a:tabLst>
                <a:tab pos="723900" algn="l"/>
                <a:tab pos="1447800" algn="l"/>
                <a:tab pos="2171700" algn="l"/>
                <a:tab pos="2895600" algn="l"/>
                <a:tab pos="3619500" algn="l"/>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Reverse Ackermann</a:t>
            </a:r>
            <a:endParaRPr kumimoji="0" lang="en-US" sz="2000" b="0" i="1" u="none" strike="noStrike" kern="1200" cap="none" spc="0" normalizeH="0" noProof="0" dirty="0" smtClean="0">
              <a:ln>
                <a:noFill/>
              </a:ln>
              <a:solidFill>
                <a:schemeClr val="tx1"/>
              </a:solidFill>
              <a:effectLst/>
              <a:uLnTx/>
              <a:uFillTx/>
              <a:latin typeface="+mn-lt"/>
              <a:ea typeface="+mn-ea"/>
              <a:cs typeface="+mn-cs"/>
            </a:endParaRP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Outside tire becomes more loaded in a turn</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Performance curves show peak cornering forces occur at higher slip angles as vertical tire load increases</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r>
              <a:rPr lang="en-US" sz="2000" dirty="0" smtClean="0"/>
              <a:t>R.A rotates outside wheel sharper than the inside wheel</a:t>
            </a:r>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endParaRPr lang="en-US" sz="3200" dirty="0"/>
          </a:p>
          <a:p>
            <a:pPr marL="889000" lvl="1" indent="-323850">
              <a:spcBef>
                <a:spcPct val="20000"/>
              </a:spcBef>
              <a:buSzPct val="45000"/>
              <a:buFont typeface="Wingdings" pitchFamily="2" charset="2"/>
              <a:buChar char=""/>
              <a:tabLst>
                <a:tab pos="723900" algn="l"/>
                <a:tab pos="1447800" algn="l"/>
                <a:tab pos="2171700" algn="l"/>
                <a:tab pos="2895600" algn="l"/>
                <a:tab pos="3619500" algn="l"/>
              </a:tabLst>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4648200" y="3962400"/>
            <a:ext cx="2523938" cy="22098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429125" y="3657600"/>
            <a:ext cx="4714875" cy="243840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685800" y="5029200"/>
            <a:ext cx="1885950" cy="771525"/>
          </a:xfrm>
          <a:prstGeom prst="rect">
            <a:avLst/>
          </a:prstGeom>
          <a:noFill/>
          <a:ln w="9525">
            <a:noFill/>
            <a:miter lim="800000"/>
            <a:headEnd/>
            <a:tailEnd/>
          </a:ln>
        </p:spPr>
      </p:pic>
      <p:sp>
        <p:nvSpPr>
          <p:cNvPr id="15" name="TextBox 14"/>
          <p:cNvSpPr txBox="1"/>
          <p:nvPr/>
        </p:nvSpPr>
        <p:spPr>
          <a:xfrm>
            <a:off x="152400" y="6019800"/>
            <a:ext cx="4969117" cy="369332"/>
          </a:xfrm>
          <a:prstGeom prst="rect">
            <a:avLst/>
          </a:prstGeom>
          <a:noFill/>
        </p:spPr>
        <p:txBody>
          <a:bodyPr wrap="none" rtlCol="0">
            <a:spAutoFit/>
          </a:bodyPr>
          <a:lstStyle/>
          <a:p>
            <a:r>
              <a:rPr lang="en-US" dirty="0" smtClean="0"/>
              <a:t>~1 deg of reverse Ackermann, almost parallel steer.</a:t>
            </a:r>
            <a:endParaRPr lang="en-US" dirty="0"/>
          </a:p>
        </p:txBody>
      </p:sp>
      <p:pic>
        <p:nvPicPr>
          <p:cNvPr id="16" name="Picture 3"/>
          <p:cNvPicPr>
            <a:picLocks noChangeAspect="1" noChangeArrowheads="1"/>
          </p:cNvPicPr>
          <p:nvPr/>
        </p:nvPicPr>
        <p:blipFill>
          <a:blip r:embed="rId5" cstate="print"/>
          <a:srcRect/>
          <a:stretch>
            <a:fillRect/>
          </a:stretch>
        </p:blipFill>
        <p:spPr bwMode="auto">
          <a:xfrm>
            <a:off x="5029200" y="1066800"/>
            <a:ext cx="3910232" cy="2504089"/>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6934200" y="4038600"/>
            <a:ext cx="1524000" cy="2384884"/>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80527773-D783-45D6-BAE6-721E0665E90A}" type="slidenum">
              <a:rPr lang="en-US" smtClean="0"/>
              <a:pPr/>
              <a:t>70</a:t>
            </a:fld>
            <a:endParaRPr lang="en-US"/>
          </a:p>
        </p:txBody>
      </p:sp>
      <p:sp>
        <p:nvSpPr>
          <p:cNvPr id="11" name="Footer Placeholder 10"/>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0-ppt_w/2"/>
                                          </p:val>
                                        </p:tav>
                                      </p:tavLst>
                                    </p:anim>
                                    <p:anim calcmode="lin" valueType="num">
                                      <p:cBhvr additive="base">
                                        <p:cTn id="13" dur="500"/>
                                        <p:tgtEl>
                                          <p:spTgt spid="13"/>
                                        </p:tgtEl>
                                        <p:attrNameLst>
                                          <p:attrName>ppt_y</p:attrName>
                                        </p:attrNameLst>
                                      </p:cBhvr>
                                      <p:tavLst>
                                        <p:tav tm="0">
                                          <p:val>
                                            <p:strVal val="ppt_y"/>
                                          </p:val>
                                        </p:tav>
                                        <p:tav tm="100000">
                                          <p:val>
                                            <p:strVal val="ppt_y"/>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0-ppt_w/2"/>
                                          </p:val>
                                        </p:tav>
                                      </p:tavLst>
                                    </p:anim>
                                    <p:anim calcmode="lin" valueType="num">
                                      <p:cBhvr additive="base">
                                        <p:cTn id="25" dur="500"/>
                                        <p:tgtEl>
                                          <p:spTgt spid="16"/>
                                        </p:tgtEl>
                                        <p:attrNameLst>
                                          <p:attrName>ppt_y</p:attrName>
                                        </p:attrNameLst>
                                      </p:cBhvr>
                                      <p:tavLst>
                                        <p:tav tm="0">
                                          <p:val>
                                            <p:strVal val="ppt_y"/>
                                          </p:val>
                                        </p:tav>
                                        <p:tav tm="100000">
                                          <p:val>
                                            <p:strVal val="ppt_y"/>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Adams Test Result</a:t>
            </a:r>
            <a:endParaRPr lang="en-US" dirty="0"/>
          </a:p>
        </p:txBody>
      </p:sp>
      <p:sp>
        <p:nvSpPr>
          <p:cNvPr id="3" name="Content Placeholder 2"/>
          <p:cNvSpPr>
            <a:spLocks noGrp="1"/>
          </p:cNvSpPr>
          <p:nvPr>
            <p:ph idx="1"/>
          </p:nvPr>
        </p:nvSpPr>
        <p:spPr/>
        <p:txBody>
          <a:bodyPr/>
          <a:lstStyle/>
          <a:p>
            <a:r>
              <a:rPr lang="en-US" dirty="0" smtClean="0"/>
              <a:t>Steering characteristics verified using ADAMS CAR software</a:t>
            </a:r>
          </a:p>
          <a:p>
            <a:endParaRPr lang="en-US" dirty="0"/>
          </a:p>
          <a:p>
            <a:pPr>
              <a:buNone/>
            </a:pP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828800" y="2895600"/>
            <a:ext cx="4752975" cy="2952750"/>
          </a:xfrm>
          <a:prstGeom prst="rect">
            <a:avLst/>
          </a:prstGeom>
          <a:noFill/>
          <a:ln w="9525">
            <a:noFill/>
            <a:miter lim="800000"/>
            <a:headEnd/>
            <a:tailEnd/>
          </a:ln>
        </p:spPr>
      </p:pic>
      <p:sp>
        <p:nvSpPr>
          <p:cNvPr id="6" name="TextBox 5"/>
          <p:cNvSpPr txBox="1"/>
          <p:nvPr/>
        </p:nvSpPr>
        <p:spPr>
          <a:xfrm>
            <a:off x="2590800" y="5867400"/>
            <a:ext cx="3652218" cy="369332"/>
          </a:xfrm>
          <a:prstGeom prst="rect">
            <a:avLst/>
          </a:prstGeom>
          <a:noFill/>
        </p:spPr>
        <p:txBody>
          <a:bodyPr wrap="none" rtlCol="0">
            <a:spAutoFit/>
          </a:bodyPr>
          <a:lstStyle/>
          <a:p>
            <a:r>
              <a:rPr lang="en-US" dirty="0" smtClean="0"/>
              <a:t>[how to achieve Reverse Ackermann]</a:t>
            </a:r>
            <a:endParaRPr lang="en-US" dirty="0"/>
          </a:p>
        </p:txBody>
      </p:sp>
      <p:pic>
        <p:nvPicPr>
          <p:cNvPr id="9" name="Picture 3"/>
          <p:cNvPicPr>
            <a:picLocks noChangeAspect="1" noChangeArrowheads="1"/>
          </p:cNvPicPr>
          <p:nvPr/>
        </p:nvPicPr>
        <p:blipFill>
          <a:blip r:embed="rId3" cstate="print"/>
          <a:srcRect/>
          <a:stretch>
            <a:fillRect/>
          </a:stretch>
        </p:blipFill>
        <p:spPr bwMode="auto">
          <a:xfrm rot="10800000">
            <a:off x="1447800" y="2743200"/>
            <a:ext cx="5987587" cy="3124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0527773-D783-45D6-BAE6-721E0665E90A}" type="slidenum">
              <a:rPr lang="en-US" smtClean="0"/>
              <a:pPr/>
              <a:t>71</a:t>
            </a:fld>
            <a:endParaRPr lang="en-US"/>
          </a:p>
        </p:txBody>
      </p:sp>
      <p:sp>
        <p:nvSpPr>
          <p:cNvPr id="8" name="Footer Placeholder 7"/>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Adams Simulation</a:t>
            </a:r>
            <a:endParaRPr lang="en-US" dirty="0"/>
          </a:p>
        </p:txBody>
      </p:sp>
      <p:pic>
        <p:nvPicPr>
          <p:cNvPr id="14" name="try7.wmv">
            <a:hlinkClick r:id="" action="ppaction://media"/>
          </p:cNvPr>
          <p:cNvPicPr>
            <a:picLocks noGrp="1" noRot="1" noChangeAspect="1"/>
          </p:cNvPicPr>
          <p:nvPr>
            <p:ph idx="1"/>
            <a:videoFile r:link="rId1"/>
          </p:nvPr>
        </p:nvPicPr>
        <p:blipFill>
          <a:blip r:embed="rId3" cstate="print"/>
          <a:stretch>
            <a:fillRect/>
          </a:stretch>
        </p:blipFill>
        <p:spPr>
          <a:xfrm>
            <a:off x="1524000" y="1576388"/>
            <a:ext cx="6096000" cy="4572000"/>
          </a:xfrm>
          <a:prstGeom prst="rect">
            <a:avLst/>
          </a:prstGeom>
        </p:spPr>
      </p:pic>
      <p:sp>
        <p:nvSpPr>
          <p:cNvPr id="4" name="Slide Number Placeholder 3"/>
          <p:cNvSpPr>
            <a:spLocks noGrp="1"/>
          </p:cNvSpPr>
          <p:nvPr>
            <p:ph type="sldNum" sz="quarter" idx="12"/>
          </p:nvPr>
        </p:nvSpPr>
        <p:spPr/>
        <p:txBody>
          <a:bodyPr/>
          <a:lstStyle/>
          <a:p>
            <a:fld id="{80527773-D783-45D6-BAE6-721E0665E90A}"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sp>
        <p:nvSpPr>
          <p:cNvPr id="5" name="Content Placeholder 4"/>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447800" y="1219200"/>
            <a:ext cx="6358172" cy="37338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52400" y="4724400"/>
            <a:ext cx="2286000" cy="1981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0527773-D783-45D6-BAE6-721E0665E90A}" type="slidenum">
              <a:rPr lang="en-US" smtClean="0"/>
              <a:pPr/>
              <a:t>73</a:t>
            </a:fld>
            <a:endParaRPr lang="en-US"/>
          </a:p>
        </p:txBody>
      </p:sp>
      <p:sp>
        <p:nvSpPr>
          <p:cNvPr id="7" name="Footer Placeholder 6"/>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Placement</a:t>
            </a:r>
            <a:endParaRPr lang="en-US" dirty="0"/>
          </a:p>
        </p:txBody>
      </p:sp>
      <p:pic>
        <p:nvPicPr>
          <p:cNvPr id="7" name="Picture 6" descr="Steering.JPG"/>
          <p:cNvPicPr/>
          <p:nvPr/>
        </p:nvPicPr>
        <p:blipFill>
          <a:blip r:embed="rId3" cstate="print"/>
          <a:stretch>
            <a:fillRect/>
          </a:stretch>
        </p:blipFill>
        <p:spPr>
          <a:xfrm>
            <a:off x="1371600" y="1828800"/>
            <a:ext cx="5580844" cy="3429000"/>
          </a:xfrm>
          <a:prstGeom prst="rect">
            <a:avLst/>
          </a:prstGeom>
        </p:spPr>
      </p:pic>
      <p:sp>
        <p:nvSpPr>
          <p:cNvPr id="4" name="Slide Number Placeholder 3"/>
          <p:cNvSpPr>
            <a:spLocks noGrp="1"/>
          </p:cNvSpPr>
          <p:nvPr>
            <p:ph type="sldNum" sz="quarter" idx="12"/>
          </p:nvPr>
        </p:nvSpPr>
        <p:spPr/>
        <p:txBody>
          <a:bodyPr/>
          <a:lstStyle/>
          <a:p>
            <a:fld id="{80527773-D783-45D6-BAE6-721E0665E90A}"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 Ahead</a:t>
            </a:r>
            <a:endParaRPr lang="en-US" dirty="0"/>
          </a:p>
        </p:txBody>
      </p:sp>
      <p:sp>
        <p:nvSpPr>
          <p:cNvPr id="3" name="Content Placeholder 2"/>
          <p:cNvSpPr>
            <a:spLocks noGrp="1"/>
          </p:cNvSpPr>
          <p:nvPr>
            <p:ph idx="1"/>
          </p:nvPr>
        </p:nvSpPr>
        <p:spPr>
          <a:xfrm>
            <a:off x="457200" y="1600200"/>
            <a:ext cx="6324600" cy="4525963"/>
          </a:xfrm>
        </p:spPr>
        <p:txBody>
          <a:bodyPr>
            <a:normAutofit/>
          </a:bodyPr>
          <a:lstStyle/>
          <a:p>
            <a:r>
              <a:rPr lang="en-US" sz="2400" dirty="0" smtClean="0"/>
              <a:t>Competition requirements </a:t>
            </a:r>
            <a:endParaRPr lang="en-US" sz="2400" dirty="0"/>
          </a:p>
          <a:p>
            <a:pPr lvl="1"/>
            <a:r>
              <a:rPr lang="en-US" sz="2400" dirty="0" smtClean="0"/>
              <a:t>Free </a:t>
            </a:r>
            <a:r>
              <a:rPr lang="en-US" sz="2400" dirty="0"/>
              <a:t>Play in the </a:t>
            </a:r>
            <a:r>
              <a:rPr lang="en-US" sz="2400" dirty="0" smtClean="0"/>
              <a:t>Wheel</a:t>
            </a:r>
            <a:endParaRPr lang="en-US" sz="2400" dirty="0"/>
          </a:p>
          <a:p>
            <a:pPr lvl="1"/>
            <a:r>
              <a:rPr lang="en-US" sz="2400" dirty="0" smtClean="0"/>
              <a:t>Quick Disconnect</a:t>
            </a:r>
            <a:endParaRPr lang="en-US" sz="2400" dirty="0"/>
          </a:p>
          <a:p>
            <a:pPr lvl="1"/>
            <a:r>
              <a:rPr lang="en-US" sz="2400" dirty="0" smtClean="0"/>
              <a:t>Non-Binding</a:t>
            </a:r>
            <a:endParaRPr lang="en-US" sz="2400" dirty="0"/>
          </a:p>
          <a:p>
            <a:r>
              <a:rPr lang="en-US" sz="2400" dirty="0" smtClean="0"/>
              <a:t>Additional</a:t>
            </a:r>
          </a:p>
          <a:p>
            <a:pPr lvl="1"/>
            <a:r>
              <a:rPr lang="en-US" sz="2400" dirty="0" smtClean="0"/>
              <a:t>Reverse Ackermann</a:t>
            </a:r>
          </a:p>
          <a:p>
            <a:pPr lvl="1"/>
            <a:r>
              <a:rPr lang="en-US" sz="2400" dirty="0" smtClean="0"/>
              <a:t>Test drive</a:t>
            </a:r>
            <a:endParaRPr lang="en-US" sz="2400"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Tomas Bacci</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Corey </a:t>
            </a:r>
            <a:r>
              <a:rPr lang="en-US" b="0" dirty="0" err="1" smtClean="0"/>
              <a:t>Souders</a:t>
            </a:r>
            <a:endParaRPr lang="en-US" b="0" dirty="0" smtClean="0"/>
          </a:p>
          <a:p>
            <a:endParaRPr lang="en-US" dirty="0"/>
          </a:p>
        </p:txBody>
      </p:sp>
      <p:sp>
        <p:nvSpPr>
          <p:cNvPr id="6" name="Title 5"/>
          <p:cNvSpPr>
            <a:spLocks noGrp="1"/>
          </p:cNvSpPr>
          <p:nvPr>
            <p:ph type="title"/>
          </p:nvPr>
        </p:nvSpPr>
        <p:spPr/>
        <p:txBody>
          <a:bodyPr/>
          <a:lstStyle/>
          <a:p>
            <a:r>
              <a:rPr lang="en-US" dirty="0" smtClean="0"/>
              <a:t>Schedule and Ergonomics</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Scheduling</a:t>
            </a:r>
            <a:endParaRPr lang="en-US" dirty="0"/>
          </a:p>
        </p:txBody>
      </p:sp>
      <p:sp>
        <p:nvSpPr>
          <p:cNvPr id="3" name="Content Placeholder 2"/>
          <p:cNvSpPr>
            <a:spLocks noGrp="1"/>
          </p:cNvSpPr>
          <p:nvPr>
            <p:ph sz="half" idx="1"/>
          </p:nvPr>
        </p:nvSpPr>
        <p:spPr/>
        <p:txBody>
          <a:bodyPr/>
          <a:lstStyle/>
          <a:p>
            <a:r>
              <a:rPr lang="en-US" dirty="0" smtClean="0"/>
              <a:t>Construction of chassis underway</a:t>
            </a:r>
          </a:p>
          <a:p>
            <a:r>
              <a:rPr lang="en-US" dirty="0" smtClean="0"/>
              <a:t>Start of Floor pan and Nose Cone </a:t>
            </a:r>
          </a:p>
          <a:p>
            <a:r>
              <a:rPr lang="en-US" dirty="0" smtClean="0"/>
              <a:t>Bottle neck – chassis</a:t>
            </a:r>
          </a:p>
          <a:p>
            <a:endParaRPr lang="en-US" dirty="0" smtClean="0"/>
          </a:p>
          <a:p>
            <a:endParaRPr lang="en-US" dirty="0"/>
          </a:p>
        </p:txBody>
      </p:sp>
      <p:pic>
        <p:nvPicPr>
          <p:cNvPr id="6148" name="Picture 4" descr="C:\Documents and Settings\lubacry\Local Settings\Temporary Internet Files\Content.IE5\WUC6LG3Q\MM900283190[1].gif"/>
          <p:cNvPicPr>
            <a:picLocks noGrp="1" noChangeAspect="1" noChangeArrowheads="1" noCrop="1"/>
          </p:cNvPicPr>
          <p:nvPr>
            <p:ph sz="half" idx="2"/>
          </p:nvPr>
        </p:nvPicPr>
        <p:blipFill>
          <a:blip r:embed="rId2" cstate="print"/>
          <a:srcRect/>
          <a:stretch>
            <a:fillRect/>
          </a:stretch>
        </p:blipFill>
        <p:spPr bwMode="auto">
          <a:xfrm>
            <a:off x="5055528" y="1752600"/>
            <a:ext cx="2819125" cy="2758281"/>
          </a:xfrm>
          <a:prstGeom prst="rect">
            <a:avLst/>
          </a:prstGeom>
          <a:noFill/>
        </p:spPr>
      </p:pic>
      <p:sp>
        <p:nvSpPr>
          <p:cNvPr id="5" name="Slide Number Placeholder 4"/>
          <p:cNvSpPr>
            <a:spLocks noGrp="1"/>
          </p:cNvSpPr>
          <p:nvPr>
            <p:ph type="sldNum" sz="quarter" idx="12"/>
          </p:nvPr>
        </p:nvSpPr>
        <p:spPr/>
        <p:txBody>
          <a:bodyPr/>
          <a:lstStyle/>
          <a:p>
            <a:fld id="{80527773-D783-45D6-BAE6-721E0665E90A}" type="slidenum">
              <a:rPr lang="en-US" smtClean="0"/>
              <a:pPr/>
              <a:t>77</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Schedule</a:t>
            </a:r>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0527773-D783-45D6-BAE6-721E0665E90A}" type="slidenum">
              <a:rPr lang="en-US" smtClean="0"/>
              <a:pPr/>
              <a:t>78</a:t>
            </a:fld>
            <a:endParaRPr lang="en-US" dirty="0"/>
          </a:p>
        </p:txBody>
      </p:sp>
      <p:sp>
        <p:nvSpPr>
          <p:cNvPr id="6" name="Footer Placeholder 5"/>
          <p:cNvSpPr>
            <a:spLocks noGrp="1"/>
          </p:cNvSpPr>
          <p:nvPr>
            <p:ph type="ftr" sz="quarter" idx="11"/>
          </p:nvPr>
        </p:nvSpPr>
        <p:spPr/>
        <p:txBody>
          <a:bodyPr/>
          <a:lstStyle/>
          <a:p>
            <a:r>
              <a:rPr lang="en-US" smtClean="0"/>
              <a:t>Corey Souders</a:t>
            </a:r>
            <a:endParaRPr lang="en-US"/>
          </a:p>
        </p:txBody>
      </p:sp>
      <p:pic>
        <p:nvPicPr>
          <p:cNvPr id="9" name="Picture 8" descr="schedule2.bmp"/>
          <p:cNvPicPr>
            <a:picLocks noChangeAspect="1"/>
          </p:cNvPicPr>
          <p:nvPr/>
        </p:nvPicPr>
        <p:blipFill>
          <a:blip r:embed="rId7" cstate="print"/>
          <a:stretch>
            <a:fillRect/>
          </a:stretch>
        </p:blipFill>
        <p:spPr>
          <a:xfrm>
            <a:off x="0" y="914400"/>
            <a:ext cx="9144000" cy="57912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Design of Vehicle</a:t>
            </a:r>
            <a:endParaRPr lang="en-US" dirty="0"/>
          </a:p>
        </p:txBody>
      </p:sp>
      <p:sp>
        <p:nvSpPr>
          <p:cNvPr id="3" name="Content Placeholder 2"/>
          <p:cNvSpPr>
            <a:spLocks noGrp="1"/>
          </p:cNvSpPr>
          <p:nvPr>
            <p:ph idx="1"/>
          </p:nvPr>
        </p:nvSpPr>
        <p:spPr/>
        <p:txBody>
          <a:bodyPr/>
          <a:lstStyle/>
          <a:p>
            <a:r>
              <a:rPr lang="en-US" dirty="0" smtClean="0"/>
              <a:t>Determine the body dimensions that are important in the design </a:t>
            </a:r>
          </a:p>
          <a:p>
            <a:r>
              <a:rPr lang="en-US" dirty="0" smtClean="0"/>
              <a:t>Define the user population </a:t>
            </a:r>
          </a:p>
          <a:p>
            <a:r>
              <a:rPr lang="en-US" dirty="0" smtClean="0"/>
              <a:t>Determine principle (extreme, average, adjust) </a:t>
            </a:r>
          </a:p>
          <a:p>
            <a:r>
              <a:rPr lang="en-US" dirty="0" smtClean="0"/>
              <a:t>Determine percentage of population to be accommodated </a:t>
            </a:r>
          </a:p>
          <a:p>
            <a:r>
              <a:rPr lang="en-US" dirty="0" smtClean="0"/>
              <a:t>Factor in allowances </a:t>
            </a:r>
          </a:p>
          <a:p>
            <a:pPr lvl="1">
              <a:buNone/>
            </a:pP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Optoisolator Circuit Testing</a:t>
            </a:r>
            <a:endParaRPr lang="en-US" dirty="0"/>
          </a:p>
        </p:txBody>
      </p:sp>
      <p:sp>
        <p:nvSpPr>
          <p:cNvPr id="5" name="Footer Placeholder 4"/>
          <p:cNvSpPr>
            <a:spLocks noGrp="1"/>
          </p:cNvSpPr>
          <p:nvPr>
            <p:ph type="ftr" sz="quarter" idx="11"/>
          </p:nvPr>
        </p:nvSpPr>
        <p:spPr/>
        <p:txBody>
          <a:bodyPr/>
          <a:lstStyle/>
          <a:p>
            <a:r>
              <a:rPr lang="en-US" smtClean="0"/>
              <a:t>Danny Covyeau</a:t>
            </a:r>
            <a:endParaRPr lang="en-US" dirty="0"/>
          </a:p>
        </p:txBody>
      </p:sp>
      <p:sp>
        <p:nvSpPr>
          <p:cNvPr id="8" name="Content Placeholder 7"/>
          <p:cNvSpPr>
            <a:spLocks noGrp="1"/>
          </p:cNvSpPr>
          <p:nvPr>
            <p:ph sz="quarter" idx="1"/>
          </p:nvPr>
        </p:nvSpPr>
        <p:spPr>
          <a:xfrm>
            <a:off x="4953000" y="1447800"/>
            <a:ext cx="3733800" cy="4953000"/>
          </a:xfrm>
        </p:spPr>
        <p:txBody>
          <a:bodyPr>
            <a:normAutofit fontScale="77500" lnSpcReduction="20000"/>
          </a:bodyPr>
          <a:lstStyle/>
          <a:p>
            <a:r>
              <a:rPr lang="en-US" b="1" dirty="0" smtClean="0"/>
              <a:t>Objectives:</a:t>
            </a:r>
          </a:p>
          <a:p>
            <a:pPr lvl="1"/>
            <a:r>
              <a:rPr lang="en-US" dirty="0" smtClean="0"/>
              <a:t>The LV and HV grounds have a minimum resistance of 40,000 ohms between them</a:t>
            </a:r>
          </a:p>
          <a:p>
            <a:pPr lvl="1"/>
            <a:r>
              <a:rPr lang="en-US" dirty="0" smtClean="0"/>
              <a:t>The output voltage of the circuit corresponds linearly with the input voltage of the circuit</a:t>
            </a:r>
          </a:p>
          <a:p>
            <a:r>
              <a:rPr lang="en-US" b="1" dirty="0" smtClean="0"/>
              <a:t>Test Plan:</a:t>
            </a:r>
          </a:p>
          <a:p>
            <a:pPr lvl="1"/>
            <a:r>
              <a:rPr lang="en-US" dirty="0" smtClean="0"/>
              <a:t>Use a low voltage variable DC power supply and a voltmeter to test the optoisolator circuit will be built. </a:t>
            </a:r>
          </a:p>
          <a:p>
            <a:r>
              <a:rPr lang="en-US" b="1" dirty="0" smtClean="0"/>
              <a:t>Desired Result</a:t>
            </a:r>
            <a:r>
              <a:rPr lang="en-US" dirty="0" smtClean="0"/>
              <a:t>:</a:t>
            </a:r>
          </a:p>
          <a:p>
            <a:pPr lvl="1"/>
            <a:r>
              <a:rPr lang="en-US" dirty="0" smtClean="0"/>
              <a:t>The input and output voltage of the throttle should vary from zero to five volts linearly. </a:t>
            </a:r>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381000" y="1752600"/>
          <a:ext cx="4440672" cy="3505200"/>
        </p:xfrm>
        <a:graphic>
          <a:graphicData uri="http://schemas.openxmlformats.org/presentationml/2006/ole">
            <p:oleObj spid="_x0000_s18433" name="Visio" r:id="rId3" imgW="7074880" imgH="5588975" progId="">
              <p:embed/>
            </p:oleObj>
          </a:graphicData>
        </a:graphic>
      </p:graphicFrame>
      <p:sp>
        <p:nvSpPr>
          <p:cNvPr id="7" name="Slide Number Placeholder 6"/>
          <p:cNvSpPr>
            <a:spLocks noGrp="1"/>
          </p:cNvSpPr>
          <p:nvPr>
            <p:ph type="sldNum" sz="quarter" idx="12"/>
          </p:nvPr>
        </p:nvSpPr>
        <p:spPr/>
        <p:txBody>
          <a:bodyPr/>
          <a:lstStyle/>
          <a:p>
            <a:fld id="{80527773-D783-45D6-BAE6-721E0665E90A}"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Length</a:t>
            </a:r>
            <a:endParaRPr lang="en-US" dirty="0"/>
          </a:p>
        </p:txBody>
      </p:sp>
      <p:sp>
        <p:nvSpPr>
          <p:cNvPr id="3" name="Content Placeholder 2"/>
          <p:cNvSpPr>
            <a:spLocks noGrp="1"/>
          </p:cNvSpPr>
          <p:nvPr>
            <p:ph sz="half" idx="1"/>
          </p:nvPr>
        </p:nvSpPr>
        <p:spPr/>
        <p:txBody>
          <a:bodyPr>
            <a:normAutofit/>
          </a:bodyPr>
          <a:lstStyle/>
          <a:p>
            <a:r>
              <a:rPr lang="en-US" dirty="0" smtClean="0"/>
              <a:t>Used to determine the placement of the pedals</a:t>
            </a:r>
          </a:p>
          <a:p>
            <a:r>
              <a:rPr lang="en-US" dirty="0" smtClean="0"/>
              <a:t>Measurements taken from hip to floor</a:t>
            </a:r>
          </a:p>
          <a:p>
            <a:r>
              <a:rPr lang="en-US" dirty="0" smtClean="0"/>
              <a:t>Designed for average</a:t>
            </a:r>
          </a:p>
          <a:p>
            <a:r>
              <a:rPr lang="en-US" dirty="0" smtClean="0"/>
              <a:t>2 inch allowance added </a:t>
            </a:r>
          </a:p>
          <a:p>
            <a:r>
              <a:rPr lang="en-US" dirty="0" smtClean="0"/>
              <a:t>Range: 35” – 40”</a:t>
            </a:r>
            <a:endParaRPr lang="en-US" dirty="0"/>
          </a:p>
        </p:txBody>
      </p:sp>
      <p:pic>
        <p:nvPicPr>
          <p:cNvPr id="7" name="Content Placeholder 6" descr="leg length.bmp"/>
          <p:cNvPicPr>
            <a:picLocks noGrp="1" noChangeAspect="1"/>
          </p:cNvPicPr>
          <p:nvPr>
            <p:ph sz="half" idx="2"/>
          </p:nvPr>
        </p:nvPicPr>
        <p:blipFill>
          <a:blip r:embed="rId2" cstate="print"/>
          <a:stretch>
            <a:fillRect/>
          </a:stretch>
        </p:blipFill>
        <p:spPr>
          <a:xfrm>
            <a:off x="5337399" y="2799101"/>
            <a:ext cx="2660201" cy="2128161"/>
          </a:xfrm>
        </p:spPr>
      </p:pic>
      <p:sp>
        <p:nvSpPr>
          <p:cNvPr id="5" name="Slide Number Placeholder 4"/>
          <p:cNvSpPr>
            <a:spLocks noGrp="1"/>
          </p:cNvSpPr>
          <p:nvPr>
            <p:ph type="sldNum" sz="quarter" idx="12"/>
          </p:nvPr>
        </p:nvSpPr>
        <p:spPr/>
        <p:txBody>
          <a:bodyPr/>
          <a:lstStyle/>
          <a:p>
            <a:fld id="{80527773-D783-45D6-BAE6-721E0665E90A}" type="slidenum">
              <a:rPr lang="en-US" smtClean="0"/>
              <a:pPr/>
              <a:t>80</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Length</a:t>
            </a:r>
            <a:endParaRPr lang="en-US" dirty="0"/>
          </a:p>
        </p:txBody>
      </p:sp>
      <p:sp>
        <p:nvSpPr>
          <p:cNvPr id="3" name="Content Placeholder 2"/>
          <p:cNvSpPr>
            <a:spLocks noGrp="1"/>
          </p:cNvSpPr>
          <p:nvPr>
            <p:ph sz="half" idx="1"/>
          </p:nvPr>
        </p:nvSpPr>
        <p:spPr/>
        <p:txBody>
          <a:bodyPr/>
          <a:lstStyle/>
          <a:p>
            <a:r>
              <a:rPr lang="en-US" dirty="0" smtClean="0"/>
              <a:t>Measured to determine placement of steering wheel</a:t>
            </a:r>
          </a:p>
          <a:p>
            <a:r>
              <a:rPr lang="en-US" dirty="0" smtClean="0"/>
              <a:t>Designed for average</a:t>
            </a:r>
          </a:p>
          <a:p>
            <a:r>
              <a:rPr lang="en-US" dirty="0" smtClean="0"/>
              <a:t>Measurements were taken from shoulder to palm of hand</a:t>
            </a:r>
          </a:p>
          <a:p>
            <a:r>
              <a:rPr lang="en-US" dirty="0" smtClean="0"/>
              <a:t>Range: 28” – 30”</a:t>
            </a:r>
          </a:p>
          <a:p>
            <a:endParaRPr lang="en-US" dirty="0"/>
          </a:p>
        </p:txBody>
      </p:sp>
      <p:pic>
        <p:nvPicPr>
          <p:cNvPr id="5122" name="Picture 2"/>
          <p:cNvPicPr>
            <a:picLocks noGrp="1" noChangeAspect="1" noChangeArrowheads="1"/>
          </p:cNvPicPr>
          <p:nvPr>
            <p:ph sz="half" idx="2"/>
          </p:nvPr>
        </p:nvPicPr>
        <p:blipFill>
          <a:blip r:embed="rId2" cstate="print"/>
          <a:stretch>
            <a:fillRect/>
          </a:stretch>
        </p:blipFill>
        <p:spPr bwMode="auto">
          <a:xfrm>
            <a:off x="5534025" y="2510631"/>
            <a:ext cx="2266950" cy="2705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81</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Seated Height and Body Width</a:t>
            </a:r>
            <a:endParaRPr lang="en-US" dirty="0"/>
          </a:p>
        </p:txBody>
      </p:sp>
      <p:sp>
        <p:nvSpPr>
          <p:cNvPr id="3" name="Content Placeholder 2"/>
          <p:cNvSpPr>
            <a:spLocks noGrp="1"/>
          </p:cNvSpPr>
          <p:nvPr>
            <p:ph sz="half" idx="1"/>
          </p:nvPr>
        </p:nvSpPr>
        <p:spPr/>
        <p:txBody>
          <a:bodyPr/>
          <a:lstStyle/>
          <a:p>
            <a:r>
              <a:rPr lang="en-US" dirty="0" smtClean="0"/>
              <a:t>Determined height of head rest and allow for enough room in cockpit</a:t>
            </a:r>
          </a:p>
          <a:p>
            <a:r>
              <a:rPr lang="en-US" dirty="0" smtClean="0"/>
              <a:t>Seated Height – extreme</a:t>
            </a:r>
          </a:p>
          <a:p>
            <a:r>
              <a:rPr lang="en-US" dirty="0" smtClean="0"/>
              <a:t>Body Width – average</a:t>
            </a:r>
          </a:p>
          <a:p>
            <a:r>
              <a:rPr lang="en-US" dirty="0" smtClean="0"/>
              <a:t>Max Height: 36”</a:t>
            </a:r>
          </a:p>
          <a:p>
            <a:r>
              <a:rPr lang="en-US" dirty="0" smtClean="0"/>
              <a:t>Max Width: 19”</a:t>
            </a:r>
          </a:p>
          <a:p>
            <a:endParaRPr lang="en-US" dirty="0"/>
          </a:p>
        </p:txBody>
      </p:sp>
      <p:pic>
        <p:nvPicPr>
          <p:cNvPr id="3075" name="Picture 3"/>
          <p:cNvPicPr>
            <a:picLocks noGrp="1" noChangeAspect="1" noChangeArrowheads="1"/>
          </p:cNvPicPr>
          <p:nvPr>
            <p:ph sz="half" idx="2"/>
          </p:nvPr>
        </p:nvPicPr>
        <p:blipFill>
          <a:blip r:embed="rId2" cstate="print"/>
          <a:stretch>
            <a:fillRect/>
          </a:stretch>
        </p:blipFill>
        <p:spPr bwMode="auto">
          <a:xfrm>
            <a:off x="5476875" y="2624931"/>
            <a:ext cx="2381250" cy="2476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82</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Comfort </a:t>
            </a:r>
            <a:endParaRPr lang="en-US" dirty="0"/>
          </a:p>
        </p:txBody>
      </p:sp>
      <p:sp>
        <p:nvSpPr>
          <p:cNvPr id="3" name="Content Placeholder 2"/>
          <p:cNvSpPr>
            <a:spLocks noGrp="1"/>
          </p:cNvSpPr>
          <p:nvPr>
            <p:ph sz="half" idx="1"/>
          </p:nvPr>
        </p:nvSpPr>
        <p:spPr/>
        <p:txBody>
          <a:bodyPr/>
          <a:lstStyle/>
          <a:p>
            <a:r>
              <a:rPr lang="en-US" dirty="0" smtClean="0"/>
              <a:t>5 second exit rule</a:t>
            </a:r>
          </a:p>
          <a:p>
            <a:r>
              <a:rPr lang="en-US" dirty="0" smtClean="0"/>
              <a:t>Seat</a:t>
            </a:r>
          </a:p>
          <a:p>
            <a:r>
              <a:rPr lang="en-US" dirty="0" smtClean="0"/>
              <a:t>Arm rest</a:t>
            </a:r>
          </a:p>
          <a:p>
            <a:r>
              <a:rPr lang="en-US" dirty="0" smtClean="0"/>
              <a:t>Minimum Leg Clearance</a:t>
            </a:r>
          </a:p>
          <a:p>
            <a:r>
              <a:rPr lang="en-US" dirty="0" smtClean="0"/>
              <a:t>Roll Hoop Design</a:t>
            </a:r>
            <a:endParaRPr lang="en-US" dirty="0"/>
          </a:p>
        </p:txBody>
      </p:sp>
      <p:pic>
        <p:nvPicPr>
          <p:cNvPr id="4098" name="Picture 2"/>
          <p:cNvPicPr>
            <a:picLocks noGrp="1" noChangeAspect="1" noChangeArrowheads="1"/>
          </p:cNvPicPr>
          <p:nvPr>
            <p:ph sz="half" idx="2"/>
          </p:nvPr>
        </p:nvPicPr>
        <p:blipFill>
          <a:blip r:embed="rId2" cstate="print"/>
          <a:stretch>
            <a:fillRect/>
          </a:stretch>
        </p:blipFill>
        <p:spPr bwMode="auto">
          <a:xfrm>
            <a:off x="5262562" y="2691606"/>
            <a:ext cx="2809875" cy="2343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0527773-D783-45D6-BAE6-721E0665E90A}" type="slidenum">
              <a:rPr lang="en-US" smtClean="0"/>
              <a:pPr/>
              <a:t>83</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err="1" smtClean="0"/>
              <a:t>Aldreya</a:t>
            </a:r>
            <a:r>
              <a:rPr lang="en-US" b="0" dirty="0" smtClean="0"/>
              <a:t> Acosta</a:t>
            </a:r>
          </a:p>
          <a:p>
            <a:endParaRPr lang="en-US" dirty="0"/>
          </a:p>
        </p:txBody>
      </p:sp>
      <p:sp>
        <p:nvSpPr>
          <p:cNvPr id="6" name="Title 5"/>
          <p:cNvSpPr>
            <a:spLocks noGrp="1"/>
          </p:cNvSpPr>
          <p:nvPr>
            <p:ph type="title"/>
          </p:nvPr>
        </p:nvSpPr>
        <p:spPr/>
        <p:txBody>
          <a:bodyPr/>
          <a:lstStyle/>
          <a:p>
            <a:r>
              <a:rPr lang="en-US" dirty="0" smtClean="0"/>
              <a:t>Budget and Purchases</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a:t>
            </a:r>
            <a:endParaRPr lang="en-US" dirty="0"/>
          </a:p>
        </p:txBody>
      </p:sp>
      <p:sp>
        <p:nvSpPr>
          <p:cNvPr id="3" name="Content Placeholder 2"/>
          <p:cNvSpPr>
            <a:spLocks noGrp="1"/>
          </p:cNvSpPr>
          <p:nvPr>
            <p:ph idx="1"/>
          </p:nvPr>
        </p:nvSpPr>
        <p:spPr/>
        <p:txBody>
          <a:bodyPr>
            <a:normAutofit/>
          </a:bodyPr>
          <a:lstStyle/>
          <a:p>
            <a:r>
              <a:rPr lang="en-US" dirty="0" smtClean="0"/>
              <a:t>Current Budget</a:t>
            </a:r>
          </a:p>
          <a:p>
            <a:pPr>
              <a:buNone/>
            </a:pPr>
            <a:r>
              <a:rPr lang="en-US" dirty="0" smtClean="0"/>
              <a:t>     </a:t>
            </a:r>
          </a:p>
          <a:p>
            <a:pPr>
              <a:buNone/>
            </a:pPr>
            <a:r>
              <a:rPr lang="en-US" dirty="0"/>
              <a:t>	</a:t>
            </a:r>
            <a:r>
              <a:rPr lang="en-US" dirty="0" smtClean="0"/>
              <a:t>   - IE, ME &amp;EE</a:t>
            </a:r>
          </a:p>
          <a:p>
            <a:pPr>
              <a:buNone/>
            </a:pPr>
            <a:r>
              <a:rPr lang="en-US" dirty="0"/>
              <a:t> </a:t>
            </a:r>
            <a:r>
              <a:rPr lang="en-US" dirty="0" smtClean="0"/>
              <a:t>    		-$1,513.17</a:t>
            </a:r>
          </a:p>
          <a:p>
            <a:pPr>
              <a:buNone/>
            </a:pPr>
            <a:r>
              <a:rPr lang="en-US" dirty="0" smtClean="0"/>
              <a:t>			-$683.76</a:t>
            </a:r>
          </a:p>
          <a:p>
            <a:pPr>
              <a:buNone/>
            </a:pPr>
            <a:r>
              <a:rPr lang="en-US" dirty="0"/>
              <a:t> </a:t>
            </a:r>
            <a:r>
              <a:rPr lang="en-US" dirty="0" smtClean="0"/>
              <a:t>	   </a:t>
            </a:r>
          </a:p>
          <a:p>
            <a:pPr>
              <a:buNone/>
            </a:pPr>
            <a:endParaRPr lang="en-US" dirty="0" smtClean="0"/>
          </a:p>
          <a:p>
            <a:pPr>
              <a:buNone/>
            </a:pPr>
            <a:r>
              <a:rPr lang="en-US" dirty="0" smtClean="0"/>
              <a:t>	    - Total = $2,196.93</a:t>
            </a: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smtClean="0"/>
          </a:p>
          <a:p>
            <a:endParaRPr lang="en-US" dirty="0" smtClean="0"/>
          </a:p>
          <a:p>
            <a:endParaRPr lang="en-US" dirty="0" smtClean="0"/>
          </a:p>
          <a:p>
            <a:r>
              <a:rPr lang="en-US" dirty="0" smtClean="0"/>
              <a:t>Presented by:</a:t>
            </a:r>
          </a:p>
          <a:p>
            <a:r>
              <a:rPr lang="en-US" b="0" dirty="0" smtClean="0"/>
              <a:t>Corey </a:t>
            </a:r>
            <a:r>
              <a:rPr lang="en-US" b="0" dirty="0" err="1" smtClean="0"/>
              <a:t>Souders</a:t>
            </a:r>
            <a:endParaRPr lang="en-US" b="0" dirty="0" smtClean="0"/>
          </a:p>
          <a:p>
            <a:endParaRPr lang="en-US" dirty="0"/>
          </a:p>
        </p:txBody>
      </p:sp>
      <p:sp>
        <p:nvSpPr>
          <p:cNvPr id="6" name="Title 5"/>
          <p:cNvSpPr>
            <a:spLocks noGrp="1"/>
          </p:cNvSpPr>
          <p:nvPr>
            <p:ph type="title"/>
          </p:nvPr>
        </p:nvSpPr>
        <p:spPr/>
        <p:txBody>
          <a:bodyPr/>
          <a:lstStyle/>
          <a:p>
            <a:r>
              <a:rPr lang="en-US" dirty="0" smtClean="0"/>
              <a:t>Inspection of Design</a:t>
            </a:r>
            <a:endParaRPr lang="en-US" dirty="0"/>
          </a:p>
        </p:txBody>
      </p:sp>
      <p:pic>
        <p:nvPicPr>
          <p:cNvPr id="8" name="Picture 7" descr="coe.bmp"/>
          <p:cNvPicPr>
            <a:picLocks noChangeAspect="1"/>
          </p:cNvPicPr>
          <p:nvPr/>
        </p:nvPicPr>
        <p:blipFill>
          <a:blip r:embed="rId2" cstate="print"/>
          <a:srcRect l="14064" t="6452" r="18433" b="16129"/>
          <a:stretch>
            <a:fillRect/>
          </a:stretch>
        </p:blipFill>
        <p:spPr>
          <a:xfrm>
            <a:off x="3733800" y="1905000"/>
            <a:ext cx="16002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Purchases required: 16</a:t>
            </a:r>
          </a:p>
          <a:p>
            <a:endParaRPr lang="en-US" dirty="0" smtClean="0"/>
          </a:p>
          <a:p>
            <a:r>
              <a:rPr lang="en-US" dirty="0" smtClean="0"/>
              <a:t>Incomplete Designs: 11</a:t>
            </a:r>
          </a:p>
          <a:p>
            <a:endParaRPr lang="en-US" dirty="0" smtClean="0"/>
          </a:p>
          <a:p>
            <a:r>
              <a:rPr lang="en-US" dirty="0" smtClean="0"/>
              <a:t>Systems in violation: 3</a:t>
            </a: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87</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Order</a:t>
            </a:r>
            <a:endParaRPr lang="en-US" dirty="0"/>
          </a:p>
        </p:txBody>
      </p:sp>
      <p:graphicFrame>
        <p:nvGraphicFramePr>
          <p:cNvPr id="5" name="Table 4"/>
          <p:cNvGraphicFramePr>
            <a:graphicFrameLocks noGrp="1"/>
          </p:cNvGraphicFramePr>
          <p:nvPr/>
        </p:nvGraphicFramePr>
        <p:xfrm>
          <a:off x="2077154" y="1447800"/>
          <a:ext cx="4989692" cy="4885944"/>
        </p:xfrm>
        <a:graphic>
          <a:graphicData uri="http://schemas.openxmlformats.org/drawingml/2006/table">
            <a:tbl>
              <a:tblPr/>
              <a:tblGrid>
                <a:gridCol w="4989692"/>
              </a:tblGrid>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High Voltage (HV) Insulation (more)</a:t>
                      </a:r>
                      <a:endParaRPr lang="en-US" sz="1800" b="0" dirty="0">
                        <a:solidFill>
                          <a:srgbClr val="31849B"/>
                        </a:solidFill>
                        <a:latin typeface="Calibri"/>
                        <a:ea typeface="Calibri"/>
                        <a:cs typeface="Times New Roman"/>
                      </a:endParaRPr>
                    </a:p>
                  </a:txBody>
                  <a:tcPr marL="112550" marR="11255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HV box and stickers</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HV and LV wiring (different colors)</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solidFill>
                      <a:srgbClr val="D2EAF1"/>
                    </a:solidFill>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HV Test Connector</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Conduit anchors</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solidFill>
                      <a:srgbClr val="D2EAF1"/>
                    </a:solidFill>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Low Voltage Fusing</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Electrical Relays (if we can’t find)</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solidFill>
                      <a:srgbClr val="D2EAF1"/>
                    </a:solidFill>
                  </a:tcPr>
                </a:tc>
              </a:tr>
              <a:tr h="348996">
                <a:tc>
                  <a:txBody>
                    <a:bodyPr/>
                    <a:lstStyle/>
                    <a:p>
                      <a:pPr marL="0" marR="0" algn="ctr">
                        <a:lnSpc>
                          <a:spcPct val="115000"/>
                        </a:lnSpc>
                        <a:spcBef>
                          <a:spcPts val="0"/>
                        </a:spcBef>
                        <a:spcAft>
                          <a:spcPts val="0"/>
                        </a:spcAft>
                      </a:pPr>
                      <a:r>
                        <a:rPr lang="en-US" sz="2000" b="0" dirty="0" smtClean="0">
                          <a:solidFill>
                            <a:srgbClr val="000000"/>
                          </a:solidFill>
                          <a:latin typeface="Times New Roman"/>
                          <a:ea typeface="Calibri"/>
                          <a:cs typeface="Times New Roman"/>
                        </a:rPr>
                        <a:t>Fire </a:t>
                      </a:r>
                      <a:r>
                        <a:rPr lang="en-US" sz="2000" b="0" dirty="0">
                          <a:solidFill>
                            <a:srgbClr val="000000"/>
                          </a:solidFill>
                          <a:latin typeface="Times New Roman"/>
                          <a:ea typeface="Calibri"/>
                          <a:cs typeface="Times New Roman"/>
                        </a:rPr>
                        <a:t>Extinguisher</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348996">
                <a:tc>
                  <a:txBody>
                    <a:bodyPr/>
                    <a:lstStyle/>
                    <a:p>
                      <a:pPr marL="0" marR="0" algn="ctr">
                        <a:lnSpc>
                          <a:spcPct val="115000"/>
                        </a:lnSpc>
                        <a:spcBef>
                          <a:spcPts val="0"/>
                        </a:spcBef>
                        <a:spcAft>
                          <a:spcPts val="0"/>
                        </a:spcAft>
                      </a:pPr>
                      <a:r>
                        <a:rPr lang="en-US" sz="2000" b="0" dirty="0" smtClean="0">
                          <a:solidFill>
                            <a:srgbClr val="000000"/>
                          </a:solidFill>
                          <a:latin typeface="Times New Roman"/>
                          <a:ea typeface="Calibri"/>
                          <a:cs typeface="Times New Roman"/>
                        </a:rPr>
                        <a:t>Rolling </a:t>
                      </a:r>
                      <a:r>
                        <a:rPr lang="en-US" sz="2000" b="0" dirty="0">
                          <a:solidFill>
                            <a:srgbClr val="000000"/>
                          </a:solidFill>
                          <a:latin typeface="Times New Roman"/>
                          <a:ea typeface="Calibri"/>
                          <a:cs typeface="Times New Roman"/>
                        </a:rPr>
                        <a:t>Bar Padding</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solidFill>
                      <a:srgbClr val="D2EAF1"/>
                    </a:solidFill>
                  </a:tcPr>
                </a:tc>
              </a:tr>
              <a:tr h="348996">
                <a:tc>
                  <a:txBody>
                    <a:bodyPr/>
                    <a:lstStyle/>
                    <a:p>
                      <a:pPr marL="0" marR="0" algn="ctr">
                        <a:lnSpc>
                          <a:spcPct val="115000"/>
                        </a:lnSpc>
                        <a:spcBef>
                          <a:spcPts val="0"/>
                        </a:spcBef>
                        <a:spcAft>
                          <a:spcPts val="0"/>
                        </a:spcAft>
                      </a:pPr>
                      <a:r>
                        <a:rPr lang="en-US" sz="2000" b="0" dirty="0" smtClean="0">
                          <a:solidFill>
                            <a:srgbClr val="000000"/>
                          </a:solidFill>
                          <a:latin typeface="Times New Roman"/>
                          <a:ea typeface="Calibri"/>
                          <a:cs typeface="Times New Roman"/>
                        </a:rPr>
                        <a:t>Harness </a:t>
                      </a:r>
                      <a:r>
                        <a:rPr lang="en-US" sz="2000" b="0" dirty="0">
                          <a:solidFill>
                            <a:srgbClr val="000000"/>
                          </a:solidFill>
                          <a:latin typeface="Times New Roman"/>
                          <a:ea typeface="Calibri"/>
                          <a:cs typeface="Times New Roman"/>
                        </a:rPr>
                        <a:t>Replacement</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Master Switches “Big Red Buttons” (more)</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solidFill>
                      <a:srgbClr val="D2EAF1"/>
                    </a:solidFill>
                  </a:tcPr>
                </a:tc>
              </a:tr>
              <a:tr h="348996">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Lap Belt Mounting (or make)</a:t>
                      </a:r>
                      <a:endParaRPr lang="en-US" sz="1800" b="0" dirty="0">
                        <a:solidFill>
                          <a:srgbClr val="31849B"/>
                        </a:solidFill>
                        <a:latin typeface="Calibri"/>
                        <a:ea typeface="Calibri"/>
                        <a:cs typeface="Times New Roman"/>
                      </a:endParaRPr>
                    </a:p>
                  </a:txBody>
                  <a:tcPr marL="112550" marR="112550" marT="0" marB="0">
                    <a:lnL>
                      <a:noFill/>
                    </a:lnL>
                    <a:lnR>
                      <a:noFill/>
                    </a:lnR>
                    <a:lnT>
                      <a:noFill/>
                    </a:lnT>
                    <a:lnB>
                      <a:noFill/>
                    </a:lnB>
                  </a:tcPr>
                </a:tc>
              </a:tr>
              <a:tr h="697992">
                <a:tc>
                  <a:txBody>
                    <a:bodyPr/>
                    <a:lstStyle/>
                    <a:p>
                      <a:pPr marL="0" marR="0" algn="ctr">
                        <a:lnSpc>
                          <a:spcPct val="115000"/>
                        </a:lnSpc>
                        <a:spcBef>
                          <a:spcPts val="0"/>
                        </a:spcBef>
                        <a:spcAft>
                          <a:spcPts val="0"/>
                        </a:spcAft>
                      </a:pPr>
                      <a:r>
                        <a:rPr lang="en-US" sz="2000" b="0" dirty="0">
                          <a:solidFill>
                            <a:srgbClr val="000000"/>
                          </a:solidFill>
                          <a:latin typeface="Times New Roman"/>
                          <a:ea typeface="Calibri"/>
                          <a:cs typeface="Times New Roman"/>
                        </a:rPr>
                        <a:t>Driver’s Suit (Gloves/Shoes</a:t>
                      </a:r>
                      <a:r>
                        <a:rPr lang="en-US" sz="2000" b="0" dirty="0" smtClean="0">
                          <a:solidFill>
                            <a:srgbClr val="000000"/>
                          </a:solidFill>
                          <a:latin typeface="Times New Roman"/>
                          <a:ea typeface="Calibri"/>
                          <a:cs typeface="Times New Roman"/>
                        </a:rPr>
                        <a:t>/</a:t>
                      </a:r>
                    </a:p>
                    <a:p>
                      <a:pPr marL="0" marR="0" algn="ctr">
                        <a:lnSpc>
                          <a:spcPct val="115000"/>
                        </a:lnSpc>
                        <a:spcBef>
                          <a:spcPts val="0"/>
                        </a:spcBef>
                        <a:spcAft>
                          <a:spcPts val="0"/>
                        </a:spcAft>
                      </a:pPr>
                      <a:r>
                        <a:rPr lang="en-US" sz="2000" b="0" dirty="0" smtClean="0">
                          <a:solidFill>
                            <a:srgbClr val="000000"/>
                          </a:solidFill>
                          <a:latin typeface="Times New Roman"/>
                          <a:ea typeface="Calibri"/>
                          <a:cs typeface="Times New Roman"/>
                        </a:rPr>
                        <a:t>Face </a:t>
                      </a:r>
                      <a:r>
                        <a:rPr lang="en-US" sz="2000" b="0" dirty="0">
                          <a:solidFill>
                            <a:srgbClr val="000000"/>
                          </a:solidFill>
                          <a:latin typeface="Times New Roman"/>
                          <a:ea typeface="Calibri"/>
                          <a:cs typeface="Times New Roman"/>
                        </a:rPr>
                        <a:t>Shield/Helmet)</a:t>
                      </a:r>
                      <a:endParaRPr lang="en-US" sz="1800" b="0" dirty="0">
                        <a:solidFill>
                          <a:srgbClr val="31849B"/>
                        </a:solidFill>
                        <a:latin typeface="Calibri"/>
                        <a:ea typeface="Calibri"/>
                        <a:cs typeface="Times New Roman"/>
                      </a:endParaRPr>
                    </a:p>
                  </a:txBody>
                  <a:tcPr marL="112550" marR="11255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4" name="Slide Number Placeholder 3"/>
          <p:cNvSpPr>
            <a:spLocks noGrp="1"/>
          </p:cNvSpPr>
          <p:nvPr>
            <p:ph type="sldNum" sz="quarter" idx="12"/>
          </p:nvPr>
        </p:nvSpPr>
        <p:spPr/>
        <p:txBody>
          <a:bodyPr/>
          <a:lstStyle/>
          <a:p>
            <a:fld id="{80527773-D783-45D6-BAE6-721E0665E90A}" type="slidenum">
              <a:rPr lang="en-US" smtClean="0"/>
              <a:pPr/>
              <a:t>88</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Systems</a:t>
            </a:r>
            <a:endParaRPr lang="en-US" dirty="0"/>
          </a:p>
        </p:txBody>
      </p:sp>
      <p:sp>
        <p:nvSpPr>
          <p:cNvPr id="6" name="Content Placeholder 5"/>
          <p:cNvSpPr>
            <a:spLocks noGrp="1"/>
          </p:cNvSpPr>
          <p:nvPr>
            <p:ph sz="half" idx="1"/>
          </p:nvPr>
        </p:nvSpPr>
        <p:spPr/>
        <p:txBody>
          <a:bodyPr/>
          <a:lstStyle/>
          <a:p>
            <a:r>
              <a:rPr lang="en-US" dirty="0" smtClean="0"/>
              <a:t>Transponder Mounting</a:t>
            </a:r>
          </a:p>
          <a:p>
            <a:endParaRPr lang="en-US" dirty="0" smtClean="0"/>
          </a:p>
          <a:p>
            <a:r>
              <a:rPr lang="en-US" dirty="0" smtClean="0"/>
              <a:t>Rain Certification</a:t>
            </a:r>
          </a:p>
          <a:p>
            <a:endParaRPr lang="en-US" dirty="0" smtClean="0"/>
          </a:p>
          <a:p>
            <a:endParaRPr lang="en-US" dirty="0" smtClean="0"/>
          </a:p>
          <a:p>
            <a:r>
              <a:rPr lang="en-US" dirty="0" smtClean="0"/>
              <a:t>Post-shutoff electrical decay</a:t>
            </a:r>
          </a:p>
          <a:p>
            <a:endParaRPr lang="en-US" dirty="0"/>
          </a:p>
        </p:txBody>
      </p:sp>
      <p:sp>
        <p:nvSpPr>
          <p:cNvPr id="7" name="Content Placeholder 6"/>
          <p:cNvSpPr>
            <a:spLocks noGrp="1"/>
          </p:cNvSpPr>
          <p:nvPr>
            <p:ph sz="half" idx="2"/>
          </p:nvPr>
        </p:nvSpPr>
        <p:spPr/>
        <p:txBody>
          <a:bodyPr/>
          <a:lstStyle/>
          <a:p>
            <a:r>
              <a:rPr lang="en-US" dirty="0" smtClean="0"/>
              <a:t>High Voltage Isolation</a:t>
            </a:r>
          </a:p>
          <a:p>
            <a:endParaRPr lang="en-US" dirty="0" smtClean="0"/>
          </a:p>
          <a:p>
            <a:r>
              <a:rPr lang="en-US" dirty="0" smtClean="0"/>
              <a:t>Drive train shields and finger guards</a:t>
            </a:r>
          </a:p>
          <a:p>
            <a:endParaRPr lang="en-US" dirty="0" smtClean="0"/>
          </a:p>
          <a:p>
            <a:r>
              <a:rPr lang="en-US" dirty="0" smtClean="0"/>
              <a:t>Arm and Head Restraints</a:t>
            </a:r>
          </a:p>
          <a:p>
            <a:endParaRPr lang="en-US" dirty="0" smtClean="0"/>
          </a:p>
        </p:txBody>
      </p:sp>
      <p:sp>
        <p:nvSpPr>
          <p:cNvPr id="5" name="Slide Number Placeholder 4"/>
          <p:cNvSpPr>
            <a:spLocks noGrp="1"/>
          </p:cNvSpPr>
          <p:nvPr>
            <p:ph type="sldNum" sz="quarter" idx="12"/>
          </p:nvPr>
        </p:nvSpPr>
        <p:spPr/>
        <p:txBody>
          <a:bodyPr/>
          <a:lstStyle/>
          <a:p>
            <a:fld id="{80527773-D783-45D6-BAE6-721E0665E90A}" type="slidenum">
              <a:rPr lang="en-US" smtClean="0"/>
              <a:pPr/>
              <a:t>89</a:t>
            </a:fld>
            <a:endParaRPr lang="en-US"/>
          </a:p>
        </p:txBody>
      </p:sp>
      <p:sp>
        <p:nvSpPr>
          <p:cNvPr id="8" name="Footer Placeholder 7"/>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l"/>
            <a:r>
              <a:rPr lang="en-US" dirty="0" smtClean="0"/>
              <a:t>Speedometer Testing</a:t>
            </a:r>
            <a:endParaRPr lang="en-US" dirty="0"/>
          </a:p>
        </p:txBody>
      </p:sp>
      <p:sp>
        <p:nvSpPr>
          <p:cNvPr id="4" name="Footer Placeholder 3"/>
          <p:cNvSpPr>
            <a:spLocks noGrp="1"/>
          </p:cNvSpPr>
          <p:nvPr>
            <p:ph type="ftr" sz="quarter" idx="11"/>
          </p:nvPr>
        </p:nvSpPr>
        <p:spPr/>
        <p:txBody>
          <a:bodyPr/>
          <a:lstStyle/>
          <a:p>
            <a:r>
              <a:rPr lang="en-US" smtClean="0"/>
              <a:t>Danny Covyeau</a:t>
            </a:r>
            <a:endParaRPr lang="en-US" dirty="0"/>
          </a:p>
        </p:txBody>
      </p:sp>
      <p:pic>
        <p:nvPicPr>
          <p:cNvPr id="16386" name="Picture 2" descr="C:\Users\Danny\Desktop\2012-02-06 16.42.04.jpg"/>
          <p:cNvPicPr>
            <a:picLocks noGrp="1" noChangeAspect="1" noChangeArrowheads="1"/>
          </p:cNvPicPr>
          <p:nvPr>
            <p:ph sz="quarter" idx="1"/>
          </p:nvPr>
        </p:nvPicPr>
        <p:blipFill>
          <a:blip r:embed="rId3" cstate="print"/>
          <a:stretch>
            <a:fillRect/>
          </a:stretch>
        </p:blipFill>
        <p:spPr bwMode="auto">
          <a:xfrm>
            <a:off x="5105400" y="3429000"/>
            <a:ext cx="3696393" cy="2772295"/>
          </a:xfrm>
          <a:prstGeom prst="rect">
            <a:avLst/>
          </a:prstGeom>
          <a:noFill/>
        </p:spPr>
      </p:pic>
      <p:pic>
        <p:nvPicPr>
          <p:cNvPr id="16387" name="Picture 3" descr="C:\Users\Danny\Desktop\2012-02-06 16.42.14.jpg"/>
          <p:cNvPicPr>
            <a:picLocks noChangeAspect="1" noChangeArrowheads="1"/>
          </p:cNvPicPr>
          <p:nvPr/>
        </p:nvPicPr>
        <p:blipFill>
          <a:blip r:embed="rId4" cstate="print"/>
          <a:srcRect/>
          <a:stretch>
            <a:fillRect/>
          </a:stretch>
        </p:blipFill>
        <p:spPr bwMode="auto">
          <a:xfrm>
            <a:off x="5638800" y="533400"/>
            <a:ext cx="3149600" cy="2362200"/>
          </a:xfrm>
          <a:prstGeom prst="rect">
            <a:avLst/>
          </a:prstGeom>
          <a:noFill/>
        </p:spPr>
      </p:pic>
      <p:pic>
        <p:nvPicPr>
          <p:cNvPr id="7" name="video-2012-02-06-16-42-39.mp4">
            <a:hlinkClick r:id="" action="ppaction://media"/>
          </p:cNvPr>
          <p:cNvPicPr>
            <a:picLocks noRot="1" noChangeAspect="1"/>
          </p:cNvPicPr>
          <p:nvPr>
            <a:videoFile r:link="rId1"/>
          </p:nvPr>
        </p:nvPicPr>
        <p:blipFill>
          <a:blip r:embed="rId5" cstate="print"/>
          <a:stretch>
            <a:fillRect/>
          </a:stretch>
        </p:blipFill>
        <p:spPr>
          <a:xfrm>
            <a:off x="228600" y="2362200"/>
            <a:ext cx="4495800" cy="3371850"/>
          </a:xfrm>
          <a:prstGeom prst="rect">
            <a:avLst/>
          </a:prstGeom>
        </p:spPr>
      </p:pic>
      <p:sp>
        <p:nvSpPr>
          <p:cNvPr id="10" name="Content Placeholder 7"/>
          <p:cNvSpPr txBox="1">
            <a:spLocks/>
          </p:cNvSpPr>
          <p:nvPr/>
        </p:nvSpPr>
        <p:spPr>
          <a:xfrm>
            <a:off x="609600" y="5715000"/>
            <a:ext cx="3200400" cy="762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Status: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Tested Successfully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7"/>
          <p:cNvSpPr txBox="1">
            <a:spLocks/>
          </p:cNvSpPr>
          <p:nvPr/>
        </p:nvSpPr>
        <p:spPr>
          <a:xfrm>
            <a:off x="457200" y="1447800"/>
            <a:ext cx="4648200" cy="9144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dirty="0" smtClean="0"/>
              <a:t>Calibrated Using Sine Wave Generator</a:t>
            </a:r>
          </a:p>
          <a:p>
            <a:pPr marL="342900" lvl="0" indent="-342900">
              <a:spcBef>
                <a:spcPct val="20000"/>
              </a:spcBef>
              <a:buFont typeface="Arial" pitchFamily="34" charset="0"/>
              <a:buChar char="•"/>
            </a:pPr>
            <a:r>
              <a:rPr lang="en-US" dirty="0" smtClean="0"/>
              <a:t>Requires at least 500 pulses per mile                                                                    from a Hall Effect Sensor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80527773-D783-45D6-BAE6-721E0665E90A}"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Inflexible Systems</a:t>
            </a:r>
            <a:endParaRPr lang="en-US" dirty="0"/>
          </a:p>
        </p:txBody>
      </p:sp>
      <p:sp>
        <p:nvSpPr>
          <p:cNvPr id="3" name="Content Placeholder 2"/>
          <p:cNvSpPr>
            <a:spLocks noGrp="1"/>
          </p:cNvSpPr>
          <p:nvPr>
            <p:ph sz="half" idx="1"/>
          </p:nvPr>
        </p:nvSpPr>
        <p:spPr/>
        <p:txBody>
          <a:bodyPr>
            <a:normAutofit/>
          </a:bodyPr>
          <a:lstStyle/>
          <a:p>
            <a:r>
              <a:rPr lang="en-US" dirty="0" smtClean="0"/>
              <a:t>Low and High Voltage Fusing</a:t>
            </a:r>
          </a:p>
          <a:p>
            <a:r>
              <a:rPr lang="en-US" dirty="0" smtClean="0"/>
              <a:t>Approval of Accumulator Monitoring system</a:t>
            </a:r>
          </a:p>
          <a:p>
            <a:r>
              <a:rPr lang="en-US" dirty="0" smtClean="0"/>
              <a:t>Anti-Submarine Belt Mounting</a:t>
            </a:r>
          </a:p>
          <a:p>
            <a:r>
              <a:rPr lang="en-US" dirty="0" smtClean="0"/>
              <a:t>Alternative Tubing and Material</a:t>
            </a:r>
          </a:p>
          <a:p>
            <a:r>
              <a:rPr lang="en-US" dirty="0" smtClean="0"/>
              <a:t>Harness Requirements</a:t>
            </a:r>
            <a:endParaRPr lang="en-US" dirty="0"/>
          </a:p>
        </p:txBody>
      </p:sp>
      <p:sp>
        <p:nvSpPr>
          <p:cNvPr id="4" name="Content Placeholder 3"/>
          <p:cNvSpPr>
            <a:spLocks noGrp="1"/>
          </p:cNvSpPr>
          <p:nvPr>
            <p:ph sz="half" idx="2"/>
          </p:nvPr>
        </p:nvSpPr>
        <p:spPr/>
        <p:txBody>
          <a:bodyPr>
            <a:normAutofit/>
          </a:bodyPr>
          <a:lstStyle/>
          <a:p>
            <a:r>
              <a:rPr lang="en-US" dirty="0" smtClean="0"/>
              <a:t>Battery Management System (BMS) Fusing</a:t>
            </a:r>
          </a:p>
          <a:p>
            <a:r>
              <a:rPr lang="en-US" dirty="0" smtClean="0"/>
              <a:t>Battery storage container</a:t>
            </a:r>
          </a:p>
          <a:p>
            <a:r>
              <a:rPr lang="en-US" dirty="0" smtClean="0"/>
              <a:t>Electrical System Documentation</a:t>
            </a:r>
          </a:p>
          <a:p>
            <a:r>
              <a:rPr lang="en-US" dirty="0" smtClean="0"/>
              <a:t>Main Hoop bracing</a:t>
            </a:r>
          </a:p>
          <a:p>
            <a:r>
              <a:rPr lang="en-US" dirty="0" smtClean="0"/>
              <a:t>Impact Attenuator</a:t>
            </a:r>
          </a:p>
          <a:p>
            <a:r>
              <a:rPr lang="en-US" dirty="0" smtClean="0"/>
              <a:t>Floor Closeout</a:t>
            </a:r>
          </a:p>
          <a:p>
            <a:r>
              <a:rPr lang="en-US" dirty="0" smtClean="0"/>
              <a:t>Jacking Points</a:t>
            </a:r>
            <a:endParaRPr lang="en-US" dirty="0"/>
          </a:p>
        </p:txBody>
      </p:sp>
      <p:sp>
        <p:nvSpPr>
          <p:cNvPr id="5" name="Slide Number Placeholder 4"/>
          <p:cNvSpPr>
            <a:spLocks noGrp="1"/>
          </p:cNvSpPr>
          <p:nvPr>
            <p:ph type="sldNum" sz="quarter" idx="12"/>
          </p:nvPr>
        </p:nvSpPr>
        <p:spPr/>
        <p:txBody>
          <a:bodyPr/>
          <a:lstStyle/>
          <a:p>
            <a:fld id="{80527773-D783-45D6-BAE6-721E0665E90A}" type="slidenum">
              <a:rPr lang="en-US" smtClean="0"/>
              <a:pPr/>
              <a:t>90</a:t>
            </a:fld>
            <a:endParaRPr lang="en-US"/>
          </a:p>
        </p:txBody>
      </p:sp>
      <p:sp>
        <p:nvSpPr>
          <p:cNvPr id="6" name="Footer Placeholder 5"/>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a:t>
            </a:r>
            <a:endParaRPr lang="en-US" dirty="0"/>
          </a:p>
        </p:txBody>
      </p:sp>
      <p:sp>
        <p:nvSpPr>
          <p:cNvPr id="3" name="Content Placeholder 2"/>
          <p:cNvSpPr>
            <a:spLocks noGrp="1"/>
          </p:cNvSpPr>
          <p:nvPr>
            <p:ph idx="1"/>
          </p:nvPr>
        </p:nvSpPr>
        <p:spPr/>
        <p:txBody>
          <a:bodyPr/>
          <a:lstStyle/>
          <a:p>
            <a:r>
              <a:rPr lang="en-US" dirty="0" smtClean="0"/>
              <a:t>Purchases must be made promptly</a:t>
            </a:r>
          </a:p>
          <a:p>
            <a:endParaRPr lang="en-US" dirty="0" smtClean="0"/>
          </a:p>
          <a:p>
            <a:r>
              <a:rPr lang="en-US" dirty="0" smtClean="0"/>
              <a:t>Finalize designs</a:t>
            </a:r>
          </a:p>
          <a:p>
            <a:endParaRPr lang="en-US" dirty="0" smtClean="0"/>
          </a:p>
          <a:p>
            <a:r>
              <a:rPr lang="en-US" dirty="0" smtClean="0"/>
              <a:t>Correct systems</a:t>
            </a:r>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Inspection Plans</a:t>
            </a:r>
            <a:endParaRPr lang="en-US" dirty="0"/>
          </a:p>
        </p:txBody>
      </p:sp>
      <p:sp>
        <p:nvSpPr>
          <p:cNvPr id="9" name="Content Placeholder 8"/>
          <p:cNvSpPr>
            <a:spLocks noGrp="1"/>
          </p:cNvSpPr>
          <p:nvPr>
            <p:ph sz="half" idx="1"/>
          </p:nvPr>
        </p:nvSpPr>
        <p:spPr>
          <a:xfrm>
            <a:off x="304800" y="2133600"/>
            <a:ext cx="4191000" cy="4191000"/>
          </a:xfrm>
        </p:spPr>
        <p:txBody>
          <a:bodyPr>
            <a:normAutofit/>
          </a:bodyPr>
          <a:lstStyle/>
          <a:p>
            <a:r>
              <a:rPr lang="en-US" dirty="0" smtClean="0"/>
              <a:t>Monitor and complete tasks</a:t>
            </a:r>
          </a:p>
          <a:p>
            <a:endParaRPr lang="en-US" dirty="0" smtClean="0"/>
          </a:p>
          <a:p>
            <a:r>
              <a:rPr lang="en-US" dirty="0" smtClean="0"/>
              <a:t>Ensure the use of proper construction procedures</a:t>
            </a:r>
          </a:p>
          <a:p>
            <a:endParaRPr lang="en-US" dirty="0" smtClean="0"/>
          </a:p>
          <a:p>
            <a:r>
              <a:rPr lang="en-US" dirty="0" smtClean="0"/>
              <a:t>Reinforce initial inspection</a:t>
            </a:r>
          </a:p>
          <a:p>
            <a:endParaRPr lang="en-US" dirty="0" smtClean="0"/>
          </a:p>
          <a:p>
            <a:endParaRPr lang="en-US" dirty="0" smtClean="0"/>
          </a:p>
          <a:p>
            <a:endParaRPr lang="en-US" dirty="0"/>
          </a:p>
        </p:txBody>
      </p:sp>
      <p:sp>
        <p:nvSpPr>
          <p:cNvPr id="10" name="Content Placeholder 9"/>
          <p:cNvSpPr>
            <a:spLocks noGrp="1"/>
          </p:cNvSpPr>
          <p:nvPr>
            <p:ph sz="half" idx="2"/>
          </p:nvPr>
        </p:nvSpPr>
        <p:spPr>
          <a:xfrm>
            <a:off x="4648200" y="2133600"/>
            <a:ext cx="4343400" cy="4191000"/>
          </a:xfrm>
        </p:spPr>
        <p:txBody>
          <a:bodyPr>
            <a:normAutofit/>
          </a:bodyPr>
          <a:lstStyle/>
          <a:p>
            <a:r>
              <a:rPr lang="en-US" dirty="0" smtClean="0"/>
              <a:t>Check that requirements are met</a:t>
            </a:r>
          </a:p>
          <a:p>
            <a:endParaRPr lang="en-US" dirty="0" smtClean="0"/>
          </a:p>
          <a:p>
            <a:r>
              <a:rPr lang="en-US" dirty="0" smtClean="0"/>
              <a:t>Finalize components</a:t>
            </a:r>
          </a:p>
          <a:p>
            <a:endParaRPr lang="en-US" dirty="0" smtClean="0"/>
          </a:p>
          <a:p>
            <a:r>
              <a:rPr lang="en-US" dirty="0" smtClean="0"/>
              <a:t>Submit competition documentation</a:t>
            </a:r>
            <a:endParaRPr lang="en-US" dirty="0"/>
          </a:p>
        </p:txBody>
      </p:sp>
      <p:sp>
        <p:nvSpPr>
          <p:cNvPr id="11" name="TextBox 10"/>
          <p:cNvSpPr txBox="1"/>
          <p:nvPr/>
        </p:nvSpPr>
        <p:spPr>
          <a:xfrm>
            <a:off x="457200" y="1524000"/>
            <a:ext cx="3634328" cy="400110"/>
          </a:xfrm>
          <a:prstGeom prst="rect">
            <a:avLst/>
          </a:prstGeom>
          <a:noFill/>
        </p:spPr>
        <p:txBody>
          <a:bodyPr wrap="none" rtlCol="0">
            <a:spAutoFit/>
          </a:bodyPr>
          <a:lstStyle/>
          <a:p>
            <a:r>
              <a:rPr lang="en-US" sz="2000" b="1" u="sng" dirty="0" smtClean="0"/>
              <a:t>Manufacturing Inspection</a:t>
            </a:r>
            <a:endParaRPr lang="en-US" sz="2000" b="1" u="sng" dirty="0"/>
          </a:p>
        </p:txBody>
      </p:sp>
      <p:sp>
        <p:nvSpPr>
          <p:cNvPr id="12" name="TextBox 11"/>
          <p:cNvSpPr txBox="1"/>
          <p:nvPr/>
        </p:nvSpPr>
        <p:spPr>
          <a:xfrm>
            <a:off x="4724400" y="1524000"/>
            <a:ext cx="3820277" cy="400110"/>
          </a:xfrm>
          <a:prstGeom prst="rect">
            <a:avLst/>
          </a:prstGeom>
          <a:noFill/>
        </p:spPr>
        <p:txBody>
          <a:bodyPr wrap="none" rtlCol="0">
            <a:spAutoFit/>
          </a:bodyPr>
          <a:lstStyle/>
          <a:p>
            <a:r>
              <a:rPr lang="en-US" sz="2000" b="1" u="sng" dirty="0" smtClean="0"/>
              <a:t>Post-Production Inspection</a:t>
            </a:r>
            <a:endParaRPr lang="en-US" sz="2000" b="1" u="sng" dirty="0"/>
          </a:p>
        </p:txBody>
      </p:sp>
      <p:sp>
        <p:nvSpPr>
          <p:cNvPr id="7" name="Slide Number Placeholder 6"/>
          <p:cNvSpPr>
            <a:spLocks noGrp="1"/>
          </p:cNvSpPr>
          <p:nvPr>
            <p:ph type="sldNum" sz="quarter" idx="12"/>
          </p:nvPr>
        </p:nvSpPr>
        <p:spPr/>
        <p:txBody>
          <a:bodyPr/>
          <a:lstStyle/>
          <a:p>
            <a:fld id="{80527773-D783-45D6-BAE6-721E0665E90A}" type="slidenum">
              <a:rPr lang="en-US" smtClean="0"/>
              <a:pPr/>
              <a:t>92</a:t>
            </a:fld>
            <a:endParaRPr lang="en-US"/>
          </a:p>
        </p:txBody>
      </p:sp>
      <p:sp>
        <p:nvSpPr>
          <p:cNvPr id="8" name="Footer Placeholder 7"/>
          <p:cNvSpPr>
            <a:spLocks noGrp="1"/>
          </p:cNvSpPr>
          <p:nvPr>
            <p:ph type="ftr" sz="quarter" idx="11"/>
          </p:nvPr>
        </p:nvSpPr>
        <p:spPr/>
        <p:txBody>
          <a:bodyPr/>
          <a:lstStyle/>
          <a:p>
            <a:r>
              <a:rPr lang="en-US" smtClean="0"/>
              <a:t>Corey Souders</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Near Future</a:t>
            </a:r>
            <a:endParaRPr lang="en-US" dirty="0"/>
          </a:p>
        </p:txBody>
      </p:sp>
      <p:sp>
        <p:nvSpPr>
          <p:cNvPr id="3" name="Content Placeholder 2"/>
          <p:cNvSpPr>
            <a:spLocks noGrp="1"/>
          </p:cNvSpPr>
          <p:nvPr>
            <p:ph idx="1"/>
          </p:nvPr>
        </p:nvSpPr>
        <p:spPr/>
        <p:txBody>
          <a:bodyPr/>
          <a:lstStyle/>
          <a:p>
            <a:r>
              <a:rPr lang="en-US" dirty="0" smtClean="0"/>
              <a:t>Finish Chassis</a:t>
            </a:r>
          </a:p>
          <a:p>
            <a:r>
              <a:rPr lang="en-US" dirty="0" smtClean="0"/>
              <a:t>Complete Suspension</a:t>
            </a:r>
          </a:p>
          <a:p>
            <a:pPr lvl="0"/>
            <a:r>
              <a:rPr lang="en-US" dirty="0" smtClean="0"/>
              <a:t>Finalize material selection to make the mold for the body</a:t>
            </a:r>
          </a:p>
          <a:p>
            <a:pPr lvl="0"/>
            <a:r>
              <a:rPr lang="en-US" dirty="0" smtClean="0"/>
              <a:t>Place additional orders</a:t>
            </a:r>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93</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On schedule to complete vehicle</a:t>
            </a:r>
          </a:p>
          <a:p>
            <a:r>
              <a:rPr lang="en-US" dirty="0" smtClean="0"/>
              <a:t>Designs </a:t>
            </a:r>
            <a:r>
              <a:rPr lang="en-US" dirty="0" smtClean="0"/>
              <a:t>complete on all major components</a:t>
            </a:r>
          </a:p>
          <a:p>
            <a:r>
              <a:rPr lang="en-US" dirty="0" smtClean="0"/>
              <a:t>Visit us on the Web!</a:t>
            </a:r>
          </a:p>
          <a:p>
            <a:pPr lvl="1"/>
            <a:r>
              <a:rPr lang="en-US" dirty="0" smtClean="0">
                <a:hlinkClick r:id="rId2"/>
              </a:rPr>
              <a:t>http://eng.fsu.edu/me/senior_design/2012/team21/index.html</a:t>
            </a:r>
            <a:endParaRPr lang="en-US" dirty="0" smtClean="0"/>
          </a:p>
          <a:p>
            <a:pPr lvl="1"/>
            <a:r>
              <a:rPr lang="en-US" dirty="0" smtClean="0"/>
              <a:t>Check out the website for updated pictures and documents.</a:t>
            </a:r>
          </a:p>
          <a:p>
            <a:endParaRPr lang="en-US" dirty="0"/>
          </a:p>
        </p:txBody>
      </p:sp>
      <p:sp>
        <p:nvSpPr>
          <p:cNvPr id="4" name="Slide Number Placeholder 3"/>
          <p:cNvSpPr>
            <a:spLocks noGrp="1"/>
          </p:cNvSpPr>
          <p:nvPr>
            <p:ph type="sldNum" sz="quarter" idx="12"/>
          </p:nvPr>
        </p:nvSpPr>
        <p:spPr/>
        <p:txBody>
          <a:bodyPr/>
          <a:lstStyle/>
          <a:p>
            <a:fld id="{80527773-D783-45D6-BAE6-721E0665E90A}"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Corey Souders</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sz="quarter" idx="1"/>
          </p:nvPr>
        </p:nvSpPr>
        <p:spPr/>
        <p:txBody>
          <a:bodyPr/>
          <a:lstStyle/>
          <a:p>
            <a:endParaRPr lang="en-US" dirty="0" smtClean="0"/>
          </a:p>
          <a:p>
            <a:endParaRPr lang="en-US" dirty="0" smtClean="0"/>
          </a:p>
          <a:p>
            <a:pPr algn="ctr">
              <a:buNone/>
            </a:pPr>
            <a:endParaRPr lang="en-US" dirty="0" smtClean="0"/>
          </a:p>
          <a:p>
            <a:pPr algn="ctr">
              <a:buNone/>
            </a:pPr>
            <a:r>
              <a:rPr lang="en-US" dirty="0" smtClean="0"/>
              <a:t>We appreciate any questions or critical feedback to improve our product.</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Steering</a:t>
            </a:r>
            <a:endParaRPr lang="en-US" dirty="0"/>
          </a:p>
        </p:txBody>
      </p:sp>
      <p:sp>
        <p:nvSpPr>
          <p:cNvPr id="7" name="Footer Placeholder 6"/>
          <p:cNvSpPr>
            <a:spLocks noGrp="1"/>
          </p:cNvSpPr>
          <p:nvPr>
            <p:ph type="ftr" sz="quarter" idx="11"/>
          </p:nvPr>
        </p:nvSpPr>
        <p:spPr/>
        <p:txBody>
          <a:bodyPr/>
          <a:lstStyle/>
          <a:p>
            <a:r>
              <a:rPr lang="en-US" smtClean="0"/>
              <a:t>Tomas Bacci</a:t>
            </a:r>
            <a:endParaRPr lang="en-US"/>
          </a:p>
        </p:txBody>
      </p:sp>
      <p:sp>
        <p:nvSpPr>
          <p:cNvPr id="6" name="Slide Number Placeholder 5"/>
          <p:cNvSpPr>
            <a:spLocks noGrp="1"/>
          </p:cNvSpPr>
          <p:nvPr>
            <p:ph type="sldNum" sz="quarter" idx="12"/>
          </p:nvPr>
        </p:nvSpPr>
        <p:spPr/>
        <p:txBody>
          <a:bodyPr/>
          <a:lstStyle/>
          <a:p>
            <a:fld id="{80527773-D783-45D6-BAE6-721E0665E90A}" type="slidenum">
              <a:rPr lang="en-US" smtClean="0"/>
              <a:pPr/>
              <a:t>96</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81000" y="1600199"/>
            <a:ext cx="7086600" cy="4461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97</a:t>
            </a:fld>
            <a:endParaRPr lang="en-US"/>
          </a:p>
        </p:txBody>
      </p:sp>
      <p:pic>
        <p:nvPicPr>
          <p:cNvPr id="5" name="Picture 4" descr="Rear Impact - Displacement.jpg"/>
          <p:cNvPicPr>
            <a:picLocks noChangeAspect="1"/>
          </p:cNvPicPr>
          <p:nvPr/>
        </p:nvPicPr>
        <p:blipFill>
          <a:blip r:embed="rId2" cstate="print"/>
          <a:stretch>
            <a:fillRect/>
          </a:stretch>
        </p:blipFill>
        <p:spPr>
          <a:xfrm>
            <a:off x="1402527" y="1524000"/>
            <a:ext cx="6369873" cy="4824021"/>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98</a:t>
            </a:fld>
            <a:endParaRPr lang="en-US"/>
          </a:p>
        </p:txBody>
      </p:sp>
      <p:pic>
        <p:nvPicPr>
          <p:cNvPr id="5" name="Picture 4" descr="Rear Impact - Displacement.jpg"/>
          <p:cNvPicPr>
            <a:picLocks noChangeAspect="1"/>
          </p:cNvPicPr>
          <p:nvPr/>
        </p:nvPicPr>
        <p:blipFill>
          <a:blip r:embed="rId2" cstate="print"/>
          <a:stretch>
            <a:fillRect/>
          </a:stretch>
        </p:blipFill>
        <p:spPr>
          <a:xfrm>
            <a:off x="1402527" y="1548057"/>
            <a:ext cx="6369873" cy="4775906"/>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 Chassis</a:t>
            </a:r>
            <a:endParaRPr lang="en-US" dirty="0"/>
          </a:p>
        </p:txBody>
      </p:sp>
      <p:sp>
        <p:nvSpPr>
          <p:cNvPr id="3" name="Footer Placeholder 2"/>
          <p:cNvSpPr>
            <a:spLocks noGrp="1"/>
          </p:cNvSpPr>
          <p:nvPr>
            <p:ph type="ftr" sz="quarter" idx="11"/>
          </p:nvPr>
        </p:nvSpPr>
        <p:spPr/>
        <p:txBody>
          <a:bodyPr/>
          <a:lstStyle/>
          <a:p>
            <a:r>
              <a:rPr lang="en-US" smtClean="0"/>
              <a:t>George Nimick</a:t>
            </a:r>
            <a:endParaRPr lang="en-US"/>
          </a:p>
        </p:txBody>
      </p:sp>
      <p:sp>
        <p:nvSpPr>
          <p:cNvPr id="4" name="Slide Number Placeholder 3"/>
          <p:cNvSpPr>
            <a:spLocks noGrp="1"/>
          </p:cNvSpPr>
          <p:nvPr>
            <p:ph type="sldNum" sz="quarter" idx="12"/>
          </p:nvPr>
        </p:nvSpPr>
        <p:spPr/>
        <p:txBody>
          <a:bodyPr/>
          <a:lstStyle/>
          <a:p>
            <a:fld id="{80527773-D783-45D6-BAE6-721E0665E90A}" type="slidenum">
              <a:rPr lang="en-US" smtClean="0"/>
              <a:pPr/>
              <a:t>99</a:t>
            </a:fld>
            <a:endParaRPr lang="en-US"/>
          </a:p>
        </p:txBody>
      </p:sp>
      <p:pic>
        <p:nvPicPr>
          <p:cNvPr id="5" name="Picture 4" descr="Rear Impact - Displacement.jpg"/>
          <p:cNvPicPr>
            <a:picLocks noChangeAspect="1"/>
          </p:cNvPicPr>
          <p:nvPr/>
        </p:nvPicPr>
        <p:blipFill>
          <a:blip r:embed="rId2" cstate="print"/>
          <a:stretch>
            <a:fillRect/>
          </a:stretch>
        </p:blipFill>
        <p:spPr>
          <a:xfrm>
            <a:off x="1412470" y="1548057"/>
            <a:ext cx="6349987" cy="477590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rgbClr val="FFFFFF"/>
      </a:lt1>
      <a:dk2>
        <a:srgbClr val="1F497D"/>
      </a:dk2>
      <a:lt2>
        <a:srgbClr val="EEECE1"/>
      </a:lt2>
      <a:accent1>
        <a:srgbClr val="4F81BD"/>
      </a:accent1>
      <a:accent2>
        <a:srgbClr val="C0504D"/>
      </a:accent2>
      <a:accent3>
        <a:srgbClr val="1F497D"/>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1114</TotalTime>
  <Words>2616</Words>
  <Application>Microsoft Office PowerPoint</Application>
  <PresentationFormat>On-screen Show (4:3)</PresentationFormat>
  <Paragraphs>726</Paragraphs>
  <Slides>102</Slides>
  <Notes>2</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4" baseType="lpstr">
      <vt:lpstr>Civic</vt:lpstr>
      <vt:lpstr>Visio</vt:lpstr>
      <vt:lpstr>SAE Formula Electric ECE Team #3/ME Team #21</vt:lpstr>
      <vt:lpstr>Top Level Electrical System</vt:lpstr>
      <vt:lpstr>Slide 3</vt:lpstr>
      <vt:lpstr>    Agni 95-R Motor</vt:lpstr>
      <vt:lpstr>Kelly KD72501 Motor Controller</vt:lpstr>
      <vt:lpstr>Motor &amp; Controller Testing</vt:lpstr>
      <vt:lpstr>Controller Contingency Plan(s)</vt:lpstr>
      <vt:lpstr>Optoisolator Circuit Testing</vt:lpstr>
      <vt:lpstr>Speedometer Testing</vt:lpstr>
      <vt:lpstr>Potbox Testing</vt:lpstr>
      <vt:lpstr>Battery System, BMS, Other electrical components</vt:lpstr>
      <vt:lpstr>Major Design Changes in Battery System</vt:lpstr>
      <vt:lpstr>Major Design Changes in Battery System (Cont.)</vt:lpstr>
      <vt:lpstr>Battery Types Available</vt:lpstr>
      <vt:lpstr>New Battery Configuration</vt:lpstr>
      <vt:lpstr>Battery Specs</vt:lpstr>
      <vt:lpstr>BMS Changes</vt:lpstr>
      <vt:lpstr>New Battery System and BMS schematic</vt:lpstr>
      <vt:lpstr>Ground Fault Detection</vt:lpstr>
      <vt:lpstr>Ground Fault Detection Circuit</vt:lpstr>
      <vt:lpstr>Battery System and BMS Test Plan</vt:lpstr>
      <vt:lpstr>Top Level Mechanical System</vt:lpstr>
      <vt:lpstr>Slide 23</vt:lpstr>
      <vt:lpstr>Chassis</vt:lpstr>
      <vt:lpstr>Chassis Design – Approach</vt:lpstr>
      <vt:lpstr>Chassis – Material Selection</vt:lpstr>
      <vt:lpstr>Chassis - Calculations</vt:lpstr>
      <vt:lpstr>Chassis – Tubing Specifications</vt:lpstr>
      <vt:lpstr>Chassis - Restrictions</vt:lpstr>
      <vt:lpstr>Chassis</vt:lpstr>
      <vt:lpstr>Chassis – Test Plan 1</vt:lpstr>
      <vt:lpstr>Chassis – Test Plan 2</vt:lpstr>
      <vt:lpstr>Chassis</vt:lpstr>
      <vt:lpstr>Chassis</vt:lpstr>
      <vt:lpstr>Chassis</vt:lpstr>
      <vt:lpstr>Chassis</vt:lpstr>
      <vt:lpstr>Chassis</vt:lpstr>
      <vt:lpstr>Chassis</vt:lpstr>
      <vt:lpstr>FEA Tests Performed</vt:lpstr>
      <vt:lpstr>Front Impact - Worst Stress</vt:lpstr>
      <vt:lpstr>Front Impact - Displacement</vt:lpstr>
      <vt:lpstr>Full Suspension Test</vt:lpstr>
      <vt:lpstr>Suspension</vt:lpstr>
      <vt:lpstr>What’s to come</vt:lpstr>
      <vt:lpstr>Competition Constraints </vt:lpstr>
      <vt:lpstr> Competition Constraints Continued </vt:lpstr>
      <vt:lpstr> Suspension Design Overview</vt:lpstr>
      <vt:lpstr> Design Method</vt:lpstr>
      <vt:lpstr>Suspension Layout</vt:lpstr>
      <vt:lpstr>FVSA</vt:lpstr>
      <vt:lpstr>FVSA continued</vt:lpstr>
      <vt:lpstr>SVSA</vt:lpstr>
      <vt:lpstr>SVSA continued</vt:lpstr>
      <vt:lpstr>Adams-Car</vt:lpstr>
      <vt:lpstr>A-arm design</vt:lpstr>
      <vt:lpstr>deadlines</vt:lpstr>
      <vt:lpstr>Test plan</vt:lpstr>
      <vt:lpstr>Test 1</vt:lpstr>
      <vt:lpstr>Test 2</vt:lpstr>
      <vt:lpstr>Brakes and Components</vt:lpstr>
      <vt:lpstr>Designing Brake System</vt:lpstr>
      <vt:lpstr>Our Formula Hybrid Braking System</vt:lpstr>
      <vt:lpstr>Inboard Braking</vt:lpstr>
      <vt:lpstr>Our Formula Hybrid Braking System</vt:lpstr>
      <vt:lpstr>Brake bias bar</vt:lpstr>
      <vt:lpstr>Remote Brake Adjustments</vt:lpstr>
      <vt:lpstr>Testing brake components</vt:lpstr>
      <vt:lpstr>Steering</vt:lpstr>
      <vt:lpstr>Steering Design Overview</vt:lpstr>
      <vt:lpstr>Steering Design Overview</vt:lpstr>
      <vt:lpstr>Adams Test Result</vt:lpstr>
      <vt:lpstr>Adams Simulation</vt:lpstr>
      <vt:lpstr>Simulation Results</vt:lpstr>
      <vt:lpstr>Rack Placement</vt:lpstr>
      <vt:lpstr>Test Plan Ahead</vt:lpstr>
      <vt:lpstr>Schedule and Ergonomics</vt:lpstr>
      <vt:lpstr>Project Scheduling</vt:lpstr>
      <vt:lpstr>Schedule</vt:lpstr>
      <vt:lpstr>Ergonomics in Design of Vehicle</vt:lpstr>
      <vt:lpstr>Leg Length</vt:lpstr>
      <vt:lpstr>Arm Length</vt:lpstr>
      <vt:lpstr>Seated Height and Body Width</vt:lpstr>
      <vt:lpstr>Safety and Comfort </vt:lpstr>
      <vt:lpstr>Budget and Purchases</vt:lpstr>
      <vt:lpstr>Budget</vt:lpstr>
      <vt:lpstr>Inspection of Design</vt:lpstr>
      <vt:lpstr>Overview</vt:lpstr>
      <vt:lpstr>Items to Order</vt:lpstr>
      <vt:lpstr>Flexible  Systems</vt:lpstr>
      <vt:lpstr>Inflexible Systems</vt:lpstr>
      <vt:lpstr>Action Required</vt:lpstr>
      <vt:lpstr>Future Inspection Plans</vt:lpstr>
      <vt:lpstr>Schedule for Near Future</vt:lpstr>
      <vt:lpstr>Summary</vt:lpstr>
      <vt:lpstr>Questions?</vt:lpstr>
      <vt:lpstr>Appendix - Steering</vt:lpstr>
      <vt:lpstr>Appendix - Chassis</vt:lpstr>
      <vt:lpstr>Appendix - Chassis</vt:lpstr>
      <vt:lpstr>Appendix – Chassis</vt:lpstr>
      <vt:lpstr>Appendix - Chassis</vt:lpstr>
      <vt:lpstr>Appendix - Chassis</vt:lpstr>
      <vt:lpstr>Appendix - Chassis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Level Electrical System</dc:title>
  <dc:creator>Danny</dc:creator>
  <cp:lastModifiedBy>cmstest</cp:lastModifiedBy>
  <cp:revision>77</cp:revision>
  <dcterms:created xsi:type="dcterms:W3CDTF">2011-12-04T19:32:46Z</dcterms:created>
  <dcterms:modified xsi:type="dcterms:W3CDTF">2012-02-10T17:10:49Z</dcterms:modified>
</cp:coreProperties>
</file>